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76" r:id="rId3"/>
    <p:sldId id="281" r:id="rId4"/>
    <p:sldId id="278" r:id="rId5"/>
    <p:sldId id="279" r:id="rId6"/>
    <p:sldId id="280" r:id="rId7"/>
    <p:sldId id="282" r:id="rId8"/>
    <p:sldId id="283" r:id="rId9"/>
    <p:sldId id="284" r:id="rId10"/>
    <p:sldId id="285" r:id="rId11"/>
    <p:sldId id="287" r:id="rId12"/>
    <p:sldId id="288" r:id="rId13"/>
    <p:sldId id="28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nClick Section Zoom" id="{C7A558FD-EA63-4C1B-B313-24848C1E2820}">
          <p14:sldIdLst>
            <p14:sldId id="277"/>
            <p14:sldId id="276"/>
          </p14:sldIdLst>
        </p14:section>
        <p14:section name="    National Cloud" id="{F305464D-30F8-4970-9D01-D9F7F89C2FA2}">
          <p14:sldIdLst>
            <p14:sldId id="281"/>
            <p14:sldId id="278"/>
            <p14:sldId id="279"/>
            <p14:sldId id="280"/>
          </p14:sldIdLst>
        </p14:section>
        <p14:section name="    Command &amp; Control Centre" id="{0E5983BD-BFC9-4B7A-B4BD-2D5913F8D674}">
          <p14:sldIdLst>
            <p14:sldId id="282"/>
            <p14:sldId id="283"/>
          </p14:sldIdLst>
        </p14:section>
        <p14:section name="    Webcast" id="{BBB07EF1-F11A-474B-84A3-53EFBA8129E9}">
          <p14:sldIdLst>
            <p14:sldId id="284"/>
            <p14:sldId id="285"/>
            <p14:sldId id="287"/>
          </p14:sldIdLst>
        </p14:section>
        <p14:section name="    Government LANs" id="{7D5416E2-AE82-457A-B4EF-C2141BB2751F}">
          <p14:sldIdLst>
            <p14:sldId id="288"/>
            <p14:sldId id="28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5643"/>
    <a:srgbClr val="AE4848"/>
    <a:srgbClr val="171220"/>
    <a:srgbClr val="2F2440"/>
    <a:srgbClr val="6F4954"/>
    <a:srgbClr val="BA5A5A"/>
    <a:srgbClr val="1B1526"/>
    <a:srgbClr val="362A4A"/>
    <a:srgbClr val="7A505C"/>
    <a:srgbClr val="BF67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2" d="100"/>
          <a:sy n="92" d="100"/>
        </p:scale>
        <p:origin x="288"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D23E2-3393-4C90-83DC-C0ABBBE49D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D741EBA-43C1-466F-8F2B-95C3A9DE95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FFE4DEDB-0AAE-435A-97EF-F7685CD4A361}"/>
              </a:ext>
            </a:extLst>
          </p:cNvPr>
          <p:cNvSpPr>
            <a:spLocks noGrp="1"/>
          </p:cNvSpPr>
          <p:nvPr>
            <p:ph type="dt" sz="half" idx="10"/>
          </p:nvPr>
        </p:nvSpPr>
        <p:spPr/>
        <p:txBody>
          <a:bodyPr/>
          <a:lstStyle/>
          <a:p>
            <a:fld id="{E95F94CD-3078-4122-B4A3-FAE38533271D}" type="datetimeFigureOut">
              <a:rPr lang="en-IN" smtClean="0"/>
              <a:t>19-08-2021</a:t>
            </a:fld>
            <a:endParaRPr lang="en-IN"/>
          </a:p>
        </p:txBody>
      </p:sp>
      <p:sp>
        <p:nvSpPr>
          <p:cNvPr id="5" name="Footer Placeholder 4">
            <a:extLst>
              <a:ext uri="{FF2B5EF4-FFF2-40B4-BE49-F238E27FC236}">
                <a16:creationId xmlns:a16="http://schemas.microsoft.com/office/drawing/2014/main" id="{1E6095E7-126E-4AAF-8753-B0589980D70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755D8EA-C8AA-4EAC-AD11-B6132950AE1D}"/>
              </a:ext>
            </a:extLst>
          </p:cNvPr>
          <p:cNvSpPr>
            <a:spLocks noGrp="1"/>
          </p:cNvSpPr>
          <p:nvPr>
            <p:ph type="sldNum" sz="quarter" idx="12"/>
          </p:nvPr>
        </p:nvSpPr>
        <p:spPr/>
        <p:txBody>
          <a:bodyPr/>
          <a:lstStyle/>
          <a:p>
            <a:fld id="{FDF7A242-2D26-4842-925A-91FB6EC01AFD}" type="slidenum">
              <a:rPr lang="en-IN" smtClean="0"/>
              <a:t>‹#›</a:t>
            </a:fld>
            <a:endParaRPr lang="en-IN"/>
          </a:p>
        </p:txBody>
      </p:sp>
    </p:spTree>
    <p:extLst>
      <p:ext uri="{BB962C8B-B14F-4D97-AF65-F5344CB8AC3E}">
        <p14:creationId xmlns:p14="http://schemas.microsoft.com/office/powerpoint/2010/main" val="2913780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30494-C3A8-4918-9918-F2BF68E74FB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2D36834-3436-44EE-9DF2-0DF4FA27978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E8C4CD8-AD3A-41E3-892F-5597D1E48363}"/>
              </a:ext>
            </a:extLst>
          </p:cNvPr>
          <p:cNvSpPr>
            <a:spLocks noGrp="1"/>
          </p:cNvSpPr>
          <p:nvPr>
            <p:ph type="dt" sz="half" idx="10"/>
          </p:nvPr>
        </p:nvSpPr>
        <p:spPr/>
        <p:txBody>
          <a:bodyPr/>
          <a:lstStyle/>
          <a:p>
            <a:fld id="{E95F94CD-3078-4122-B4A3-FAE38533271D}" type="datetimeFigureOut">
              <a:rPr lang="en-IN" smtClean="0"/>
              <a:t>19-08-2021</a:t>
            </a:fld>
            <a:endParaRPr lang="en-IN"/>
          </a:p>
        </p:txBody>
      </p:sp>
      <p:sp>
        <p:nvSpPr>
          <p:cNvPr id="5" name="Footer Placeholder 4">
            <a:extLst>
              <a:ext uri="{FF2B5EF4-FFF2-40B4-BE49-F238E27FC236}">
                <a16:creationId xmlns:a16="http://schemas.microsoft.com/office/drawing/2014/main" id="{490D81B9-9654-44E7-8F01-700E6C14846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778ADEB-B3E4-4BCA-8C6E-97C30085DAC8}"/>
              </a:ext>
            </a:extLst>
          </p:cNvPr>
          <p:cNvSpPr>
            <a:spLocks noGrp="1"/>
          </p:cNvSpPr>
          <p:nvPr>
            <p:ph type="sldNum" sz="quarter" idx="12"/>
          </p:nvPr>
        </p:nvSpPr>
        <p:spPr/>
        <p:txBody>
          <a:bodyPr/>
          <a:lstStyle/>
          <a:p>
            <a:fld id="{FDF7A242-2D26-4842-925A-91FB6EC01AFD}" type="slidenum">
              <a:rPr lang="en-IN" smtClean="0"/>
              <a:t>‹#›</a:t>
            </a:fld>
            <a:endParaRPr lang="en-IN"/>
          </a:p>
        </p:txBody>
      </p:sp>
    </p:spTree>
    <p:extLst>
      <p:ext uri="{BB962C8B-B14F-4D97-AF65-F5344CB8AC3E}">
        <p14:creationId xmlns:p14="http://schemas.microsoft.com/office/powerpoint/2010/main" val="848909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7508B7-E380-48D9-B28D-4FB567622EC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387A166-E212-445B-AEEB-B7B3E794D3E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6EA4CAB-1C9B-4332-931E-F2B65FB563CA}"/>
              </a:ext>
            </a:extLst>
          </p:cNvPr>
          <p:cNvSpPr>
            <a:spLocks noGrp="1"/>
          </p:cNvSpPr>
          <p:nvPr>
            <p:ph type="dt" sz="half" idx="10"/>
          </p:nvPr>
        </p:nvSpPr>
        <p:spPr/>
        <p:txBody>
          <a:bodyPr/>
          <a:lstStyle/>
          <a:p>
            <a:fld id="{E95F94CD-3078-4122-B4A3-FAE38533271D}" type="datetimeFigureOut">
              <a:rPr lang="en-IN" smtClean="0"/>
              <a:t>19-08-2021</a:t>
            </a:fld>
            <a:endParaRPr lang="en-IN"/>
          </a:p>
        </p:txBody>
      </p:sp>
      <p:sp>
        <p:nvSpPr>
          <p:cNvPr id="5" name="Footer Placeholder 4">
            <a:extLst>
              <a:ext uri="{FF2B5EF4-FFF2-40B4-BE49-F238E27FC236}">
                <a16:creationId xmlns:a16="http://schemas.microsoft.com/office/drawing/2014/main" id="{54234837-BE1D-4C8F-83E1-CC5A61CCAA2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D287AE3-800A-41DD-8A1A-B46C1E3044A8}"/>
              </a:ext>
            </a:extLst>
          </p:cNvPr>
          <p:cNvSpPr>
            <a:spLocks noGrp="1"/>
          </p:cNvSpPr>
          <p:nvPr>
            <p:ph type="sldNum" sz="quarter" idx="12"/>
          </p:nvPr>
        </p:nvSpPr>
        <p:spPr/>
        <p:txBody>
          <a:bodyPr/>
          <a:lstStyle/>
          <a:p>
            <a:fld id="{FDF7A242-2D26-4842-925A-91FB6EC01AFD}" type="slidenum">
              <a:rPr lang="en-IN" smtClean="0"/>
              <a:t>‹#›</a:t>
            </a:fld>
            <a:endParaRPr lang="en-IN"/>
          </a:p>
        </p:txBody>
      </p:sp>
    </p:spTree>
    <p:extLst>
      <p:ext uri="{BB962C8B-B14F-4D97-AF65-F5344CB8AC3E}">
        <p14:creationId xmlns:p14="http://schemas.microsoft.com/office/powerpoint/2010/main" val="646211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D0CAA-6A15-4E8C-B827-B52A999262B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B008AB3-FB4C-46C6-8278-A62CEC8531E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F8C0079-942D-40FC-8B58-3BFA9967049E}"/>
              </a:ext>
            </a:extLst>
          </p:cNvPr>
          <p:cNvSpPr>
            <a:spLocks noGrp="1"/>
          </p:cNvSpPr>
          <p:nvPr>
            <p:ph type="dt" sz="half" idx="10"/>
          </p:nvPr>
        </p:nvSpPr>
        <p:spPr/>
        <p:txBody>
          <a:bodyPr/>
          <a:lstStyle/>
          <a:p>
            <a:fld id="{E95F94CD-3078-4122-B4A3-FAE38533271D}" type="datetimeFigureOut">
              <a:rPr lang="en-IN" smtClean="0"/>
              <a:t>19-08-2021</a:t>
            </a:fld>
            <a:endParaRPr lang="en-IN"/>
          </a:p>
        </p:txBody>
      </p:sp>
      <p:sp>
        <p:nvSpPr>
          <p:cNvPr id="5" name="Footer Placeholder 4">
            <a:extLst>
              <a:ext uri="{FF2B5EF4-FFF2-40B4-BE49-F238E27FC236}">
                <a16:creationId xmlns:a16="http://schemas.microsoft.com/office/drawing/2014/main" id="{486A49F6-6BFD-4AF0-BEA9-7DFA44047B7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0CC1567-FBEE-45DA-BF10-6AEF3AA38791}"/>
              </a:ext>
            </a:extLst>
          </p:cNvPr>
          <p:cNvSpPr>
            <a:spLocks noGrp="1"/>
          </p:cNvSpPr>
          <p:nvPr>
            <p:ph type="sldNum" sz="quarter" idx="12"/>
          </p:nvPr>
        </p:nvSpPr>
        <p:spPr/>
        <p:txBody>
          <a:bodyPr/>
          <a:lstStyle/>
          <a:p>
            <a:fld id="{FDF7A242-2D26-4842-925A-91FB6EC01AFD}" type="slidenum">
              <a:rPr lang="en-IN" smtClean="0"/>
              <a:t>‹#›</a:t>
            </a:fld>
            <a:endParaRPr lang="en-IN"/>
          </a:p>
        </p:txBody>
      </p:sp>
    </p:spTree>
    <p:extLst>
      <p:ext uri="{BB962C8B-B14F-4D97-AF65-F5344CB8AC3E}">
        <p14:creationId xmlns:p14="http://schemas.microsoft.com/office/powerpoint/2010/main" val="660131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799F6-280C-411D-9274-4EEEC70963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1FC02D15-CFD6-4CF5-8DFB-30ECB0CFF7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390D248-22B2-4F08-8BE2-E4761B598110}"/>
              </a:ext>
            </a:extLst>
          </p:cNvPr>
          <p:cNvSpPr>
            <a:spLocks noGrp="1"/>
          </p:cNvSpPr>
          <p:nvPr>
            <p:ph type="dt" sz="half" idx="10"/>
          </p:nvPr>
        </p:nvSpPr>
        <p:spPr/>
        <p:txBody>
          <a:bodyPr/>
          <a:lstStyle/>
          <a:p>
            <a:fld id="{E95F94CD-3078-4122-B4A3-FAE38533271D}" type="datetimeFigureOut">
              <a:rPr lang="en-IN" smtClean="0"/>
              <a:t>19-08-2021</a:t>
            </a:fld>
            <a:endParaRPr lang="en-IN"/>
          </a:p>
        </p:txBody>
      </p:sp>
      <p:sp>
        <p:nvSpPr>
          <p:cNvPr id="5" name="Footer Placeholder 4">
            <a:extLst>
              <a:ext uri="{FF2B5EF4-FFF2-40B4-BE49-F238E27FC236}">
                <a16:creationId xmlns:a16="http://schemas.microsoft.com/office/drawing/2014/main" id="{BD9A7F81-BA02-4130-9A85-E55CBB5176F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CA827EF-E2F6-4D71-8593-70DABF8D602B}"/>
              </a:ext>
            </a:extLst>
          </p:cNvPr>
          <p:cNvSpPr>
            <a:spLocks noGrp="1"/>
          </p:cNvSpPr>
          <p:nvPr>
            <p:ph type="sldNum" sz="quarter" idx="12"/>
          </p:nvPr>
        </p:nvSpPr>
        <p:spPr/>
        <p:txBody>
          <a:bodyPr/>
          <a:lstStyle/>
          <a:p>
            <a:fld id="{FDF7A242-2D26-4842-925A-91FB6EC01AFD}" type="slidenum">
              <a:rPr lang="en-IN" smtClean="0"/>
              <a:t>‹#›</a:t>
            </a:fld>
            <a:endParaRPr lang="en-IN"/>
          </a:p>
        </p:txBody>
      </p:sp>
    </p:spTree>
    <p:extLst>
      <p:ext uri="{BB962C8B-B14F-4D97-AF65-F5344CB8AC3E}">
        <p14:creationId xmlns:p14="http://schemas.microsoft.com/office/powerpoint/2010/main" val="3867881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B142A-2E8A-4B9D-AA12-AD437B106B5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CF4E9EC-3601-4E2A-9E97-60E49A251CB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D60908DC-FB24-45BE-8972-94463147D22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CA2CE7E7-B4F5-4B03-874F-98C2C98A2C20}"/>
              </a:ext>
            </a:extLst>
          </p:cNvPr>
          <p:cNvSpPr>
            <a:spLocks noGrp="1"/>
          </p:cNvSpPr>
          <p:nvPr>
            <p:ph type="dt" sz="half" idx="10"/>
          </p:nvPr>
        </p:nvSpPr>
        <p:spPr/>
        <p:txBody>
          <a:bodyPr/>
          <a:lstStyle/>
          <a:p>
            <a:fld id="{E95F94CD-3078-4122-B4A3-FAE38533271D}" type="datetimeFigureOut">
              <a:rPr lang="en-IN" smtClean="0"/>
              <a:t>19-08-2021</a:t>
            </a:fld>
            <a:endParaRPr lang="en-IN"/>
          </a:p>
        </p:txBody>
      </p:sp>
      <p:sp>
        <p:nvSpPr>
          <p:cNvPr id="6" name="Footer Placeholder 5">
            <a:extLst>
              <a:ext uri="{FF2B5EF4-FFF2-40B4-BE49-F238E27FC236}">
                <a16:creationId xmlns:a16="http://schemas.microsoft.com/office/drawing/2014/main" id="{90C51A3A-03E2-4400-8632-38EAA059BF8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64406CC-645C-495F-8C1D-CE070E155227}"/>
              </a:ext>
            </a:extLst>
          </p:cNvPr>
          <p:cNvSpPr>
            <a:spLocks noGrp="1"/>
          </p:cNvSpPr>
          <p:nvPr>
            <p:ph type="sldNum" sz="quarter" idx="12"/>
          </p:nvPr>
        </p:nvSpPr>
        <p:spPr/>
        <p:txBody>
          <a:bodyPr/>
          <a:lstStyle/>
          <a:p>
            <a:fld id="{FDF7A242-2D26-4842-925A-91FB6EC01AFD}" type="slidenum">
              <a:rPr lang="en-IN" smtClean="0"/>
              <a:t>‹#›</a:t>
            </a:fld>
            <a:endParaRPr lang="en-IN"/>
          </a:p>
        </p:txBody>
      </p:sp>
    </p:spTree>
    <p:extLst>
      <p:ext uri="{BB962C8B-B14F-4D97-AF65-F5344CB8AC3E}">
        <p14:creationId xmlns:p14="http://schemas.microsoft.com/office/powerpoint/2010/main" val="810971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BA445-4703-468B-9EB1-F2AB73D160DD}"/>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B5A7AD8-E2D2-44C0-9242-927A88E81F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0708150-CBBB-4438-98FE-BEF01AFD34E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B023B8F0-052C-4B5E-BDAA-09227B9E91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EBC10D9-5AAA-4CF6-9E96-6537EA25081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B4FC675-1D3A-4C60-946A-78ACED4BE92C}"/>
              </a:ext>
            </a:extLst>
          </p:cNvPr>
          <p:cNvSpPr>
            <a:spLocks noGrp="1"/>
          </p:cNvSpPr>
          <p:nvPr>
            <p:ph type="dt" sz="half" idx="10"/>
          </p:nvPr>
        </p:nvSpPr>
        <p:spPr/>
        <p:txBody>
          <a:bodyPr/>
          <a:lstStyle/>
          <a:p>
            <a:fld id="{E95F94CD-3078-4122-B4A3-FAE38533271D}" type="datetimeFigureOut">
              <a:rPr lang="en-IN" smtClean="0"/>
              <a:t>19-08-2021</a:t>
            </a:fld>
            <a:endParaRPr lang="en-IN"/>
          </a:p>
        </p:txBody>
      </p:sp>
      <p:sp>
        <p:nvSpPr>
          <p:cNvPr id="8" name="Footer Placeholder 7">
            <a:extLst>
              <a:ext uri="{FF2B5EF4-FFF2-40B4-BE49-F238E27FC236}">
                <a16:creationId xmlns:a16="http://schemas.microsoft.com/office/drawing/2014/main" id="{39183CDE-629D-4EE4-A610-0E3D1ADF5B86}"/>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90302CD-3E8E-46A8-A8C7-545F69EAACEF}"/>
              </a:ext>
            </a:extLst>
          </p:cNvPr>
          <p:cNvSpPr>
            <a:spLocks noGrp="1"/>
          </p:cNvSpPr>
          <p:nvPr>
            <p:ph type="sldNum" sz="quarter" idx="12"/>
          </p:nvPr>
        </p:nvSpPr>
        <p:spPr/>
        <p:txBody>
          <a:bodyPr/>
          <a:lstStyle/>
          <a:p>
            <a:fld id="{FDF7A242-2D26-4842-925A-91FB6EC01AFD}" type="slidenum">
              <a:rPr lang="en-IN" smtClean="0"/>
              <a:t>‹#›</a:t>
            </a:fld>
            <a:endParaRPr lang="en-IN"/>
          </a:p>
        </p:txBody>
      </p:sp>
    </p:spTree>
    <p:extLst>
      <p:ext uri="{BB962C8B-B14F-4D97-AF65-F5344CB8AC3E}">
        <p14:creationId xmlns:p14="http://schemas.microsoft.com/office/powerpoint/2010/main" val="4206863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86AFF-F332-4CF5-AF9C-3CC61E2C89D4}"/>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3989C49-7F0D-4AEC-9D7B-548381A45586}"/>
              </a:ext>
            </a:extLst>
          </p:cNvPr>
          <p:cNvSpPr>
            <a:spLocks noGrp="1"/>
          </p:cNvSpPr>
          <p:nvPr>
            <p:ph type="dt" sz="half" idx="10"/>
          </p:nvPr>
        </p:nvSpPr>
        <p:spPr/>
        <p:txBody>
          <a:bodyPr/>
          <a:lstStyle/>
          <a:p>
            <a:fld id="{E95F94CD-3078-4122-B4A3-FAE38533271D}" type="datetimeFigureOut">
              <a:rPr lang="en-IN" smtClean="0"/>
              <a:t>19-08-2021</a:t>
            </a:fld>
            <a:endParaRPr lang="en-IN"/>
          </a:p>
        </p:txBody>
      </p:sp>
      <p:sp>
        <p:nvSpPr>
          <p:cNvPr id="4" name="Footer Placeholder 3">
            <a:extLst>
              <a:ext uri="{FF2B5EF4-FFF2-40B4-BE49-F238E27FC236}">
                <a16:creationId xmlns:a16="http://schemas.microsoft.com/office/drawing/2014/main" id="{9BFD64E8-9430-479F-9A0B-A1E4B6AAF136}"/>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7408073E-A854-455D-BEF9-59EBD919CC04}"/>
              </a:ext>
            </a:extLst>
          </p:cNvPr>
          <p:cNvSpPr>
            <a:spLocks noGrp="1"/>
          </p:cNvSpPr>
          <p:nvPr>
            <p:ph type="sldNum" sz="quarter" idx="12"/>
          </p:nvPr>
        </p:nvSpPr>
        <p:spPr/>
        <p:txBody>
          <a:bodyPr/>
          <a:lstStyle/>
          <a:p>
            <a:fld id="{FDF7A242-2D26-4842-925A-91FB6EC01AFD}" type="slidenum">
              <a:rPr lang="en-IN" smtClean="0"/>
              <a:t>‹#›</a:t>
            </a:fld>
            <a:endParaRPr lang="en-IN"/>
          </a:p>
        </p:txBody>
      </p:sp>
    </p:spTree>
    <p:extLst>
      <p:ext uri="{BB962C8B-B14F-4D97-AF65-F5344CB8AC3E}">
        <p14:creationId xmlns:p14="http://schemas.microsoft.com/office/powerpoint/2010/main" val="4178192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E59316-2814-442A-9F6D-574FD9A213B3}"/>
              </a:ext>
            </a:extLst>
          </p:cNvPr>
          <p:cNvSpPr>
            <a:spLocks noGrp="1"/>
          </p:cNvSpPr>
          <p:nvPr>
            <p:ph type="dt" sz="half" idx="10"/>
          </p:nvPr>
        </p:nvSpPr>
        <p:spPr/>
        <p:txBody>
          <a:bodyPr/>
          <a:lstStyle/>
          <a:p>
            <a:fld id="{E95F94CD-3078-4122-B4A3-FAE38533271D}" type="datetimeFigureOut">
              <a:rPr lang="en-IN" smtClean="0"/>
              <a:t>19-08-2021</a:t>
            </a:fld>
            <a:endParaRPr lang="en-IN"/>
          </a:p>
        </p:txBody>
      </p:sp>
      <p:sp>
        <p:nvSpPr>
          <p:cNvPr id="3" name="Footer Placeholder 2">
            <a:extLst>
              <a:ext uri="{FF2B5EF4-FFF2-40B4-BE49-F238E27FC236}">
                <a16:creationId xmlns:a16="http://schemas.microsoft.com/office/drawing/2014/main" id="{C8EEA84F-6336-48B0-A9D2-ECC40B9C25C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96212418-C817-4A33-965D-E40FAFDCA945}"/>
              </a:ext>
            </a:extLst>
          </p:cNvPr>
          <p:cNvSpPr>
            <a:spLocks noGrp="1"/>
          </p:cNvSpPr>
          <p:nvPr>
            <p:ph type="sldNum" sz="quarter" idx="12"/>
          </p:nvPr>
        </p:nvSpPr>
        <p:spPr/>
        <p:txBody>
          <a:bodyPr/>
          <a:lstStyle/>
          <a:p>
            <a:fld id="{FDF7A242-2D26-4842-925A-91FB6EC01AFD}" type="slidenum">
              <a:rPr lang="en-IN" smtClean="0"/>
              <a:t>‹#›</a:t>
            </a:fld>
            <a:endParaRPr lang="en-IN"/>
          </a:p>
        </p:txBody>
      </p:sp>
    </p:spTree>
    <p:extLst>
      <p:ext uri="{BB962C8B-B14F-4D97-AF65-F5344CB8AC3E}">
        <p14:creationId xmlns:p14="http://schemas.microsoft.com/office/powerpoint/2010/main" val="3227756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81F27-BB56-4E0B-872F-4841F85C26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10188DFF-453D-4461-9050-E17BBDD540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0F53E5E0-8487-49AA-8337-28431A607C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CF25B6E-A99C-43BF-9186-40C429584E01}"/>
              </a:ext>
            </a:extLst>
          </p:cNvPr>
          <p:cNvSpPr>
            <a:spLocks noGrp="1"/>
          </p:cNvSpPr>
          <p:nvPr>
            <p:ph type="dt" sz="half" idx="10"/>
          </p:nvPr>
        </p:nvSpPr>
        <p:spPr/>
        <p:txBody>
          <a:bodyPr/>
          <a:lstStyle/>
          <a:p>
            <a:fld id="{E95F94CD-3078-4122-B4A3-FAE38533271D}" type="datetimeFigureOut">
              <a:rPr lang="en-IN" smtClean="0"/>
              <a:t>19-08-2021</a:t>
            </a:fld>
            <a:endParaRPr lang="en-IN"/>
          </a:p>
        </p:txBody>
      </p:sp>
      <p:sp>
        <p:nvSpPr>
          <p:cNvPr id="6" name="Footer Placeholder 5">
            <a:extLst>
              <a:ext uri="{FF2B5EF4-FFF2-40B4-BE49-F238E27FC236}">
                <a16:creationId xmlns:a16="http://schemas.microsoft.com/office/drawing/2014/main" id="{83B16D2D-F871-42AB-A289-BBCA946DFC7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7CC6AB1-3117-47B2-9A51-CC892703B4CC}"/>
              </a:ext>
            </a:extLst>
          </p:cNvPr>
          <p:cNvSpPr>
            <a:spLocks noGrp="1"/>
          </p:cNvSpPr>
          <p:nvPr>
            <p:ph type="sldNum" sz="quarter" idx="12"/>
          </p:nvPr>
        </p:nvSpPr>
        <p:spPr/>
        <p:txBody>
          <a:bodyPr/>
          <a:lstStyle/>
          <a:p>
            <a:fld id="{FDF7A242-2D26-4842-925A-91FB6EC01AFD}" type="slidenum">
              <a:rPr lang="en-IN" smtClean="0"/>
              <a:t>‹#›</a:t>
            </a:fld>
            <a:endParaRPr lang="en-IN"/>
          </a:p>
        </p:txBody>
      </p:sp>
    </p:spTree>
    <p:extLst>
      <p:ext uri="{BB962C8B-B14F-4D97-AF65-F5344CB8AC3E}">
        <p14:creationId xmlns:p14="http://schemas.microsoft.com/office/powerpoint/2010/main" val="941132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80368-27A7-40C7-832E-78AA657A37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5E51A59-792E-4619-93CC-5FC66D75B0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F6E121E7-7749-4CE1-829E-D52A3F58CD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07C030D-F8DB-4D56-9682-1FA3736659C4}"/>
              </a:ext>
            </a:extLst>
          </p:cNvPr>
          <p:cNvSpPr>
            <a:spLocks noGrp="1"/>
          </p:cNvSpPr>
          <p:nvPr>
            <p:ph type="dt" sz="half" idx="10"/>
          </p:nvPr>
        </p:nvSpPr>
        <p:spPr/>
        <p:txBody>
          <a:bodyPr/>
          <a:lstStyle/>
          <a:p>
            <a:fld id="{E95F94CD-3078-4122-B4A3-FAE38533271D}" type="datetimeFigureOut">
              <a:rPr lang="en-IN" smtClean="0"/>
              <a:t>19-08-2021</a:t>
            </a:fld>
            <a:endParaRPr lang="en-IN"/>
          </a:p>
        </p:txBody>
      </p:sp>
      <p:sp>
        <p:nvSpPr>
          <p:cNvPr id="6" name="Footer Placeholder 5">
            <a:extLst>
              <a:ext uri="{FF2B5EF4-FFF2-40B4-BE49-F238E27FC236}">
                <a16:creationId xmlns:a16="http://schemas.microsoft.com/office/drawing/2014/main" id="{9A1936F8-9191-404F-9D8B-A7A27556284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8D63A99-FBFB-4AA3-A928-454FDB80FCCD}"/>
              </a:ext>
            </a:extLst>
          </p:cNvPr>
          <p:cNvSpPr>
            <a:spLocks noGrp="1"/>
          </p:cNvSpPr>
          <p:nvPr>
            <p:ph type="sldNum" sz="quarter" idx="12"/>
          </p:nvPr>
        </p:nvSpPr>
        <p:spPr/>
        <p:txBody>
          <a:bodyPr/>
          <a:lstStyle/>
          <a:p>
            <a:fld id="{FDF7A242-2D26-4842-925A-91FB6EC01AFD}" type="slidenum">
              <a:rPr lang="en-IN" smtClean="0"/>
              <a:t>‹#›</a:t>
            </a:fld>
            <a:endParaRPr lang="en-IN"/>
          </a:p>
        </p:txBody>
      </p:sp>
    </p:spTree>
    <p:extLst>
      <p:ext uri="{BB962C8B-B14F-4D97-AF65-F5344CB8AC3E}">
        <p14:creationId xmlns:p14="http://schemas.microsoft.com/office/powerpoint/2010/main" val="1116157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3D69D3-8709-40DB-9AE5-A254985160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C4502CC-E6CE-4CDE-8368-72059B589D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92EEA02-4767-4781-8988-E3669B86DF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5F94CD-3078-4122-B4A3-FAE38533271D}" type="datetimeFigureOut">
              <a:rPr lang="en-IN" smtClean="0"/>
              <a:t>19-08-2021</a:t>
            </a:fld>
            <a:endParaRPr lang="en-IN"/>
          </a:p>
        </p:txBody>
      </p:sp>
      <p:sp>
        <p:nvSpPr>
          <p:cNvPr id="5" name="Footer Placeholder 4">
            <a:extLst>
              <a:ext uri="{FF2B5EF4-FFF2-40B4-BE49-F238E27FC236}">
                <a16:creationId xmlns:a16="http://schemas.microsoft.com/office/drawing/2014/main" id="{1E19EF88-84F7-4B23-9590-1DA154C0B4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87F19B4F-03B8-4077-BF6D-5E3E31DB42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F7A242-2D26-4842-925A-91FB6EC01AFD}" type="slidenum">
              <a:rPr lang="en-IN" smtClean="0"/>
              <a:t>‹#›</a:t>
            </a:fld>
            <a:endParaRPr lang="en-IN"/>
          </a:p>
        </p:txBody>
      </p:sp>
    </p:spTree>
    <p:extLst>
      <p:ext uri="{BB962C8B-B14F-4D97-AF65-F5344CB8AC3E}">
        <p14:creationId xmlns:p14="http://schemas.microsoft.com/office/powerpoint/2010/main" val="1009374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4.png"/><Relationship Id="rId3" Type="http://schemas.openxmlformats.org/officeDocument/2006/relationships/slide" Target="slide3.xml"/><Relationship Id="rId7" Type="http://schemas.openxmlformats.org/officeDocument/2006/relationships/image" Target="../media/image2.png"/><Relationship Id="rId12" Type="http://schemas.openxmlformats.org/officeDocument/2006/relationships/slide" Target="slide1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image" Target="../media/image4.png"/><Relationship Id="rId5" Type="http://schemas.openxmlformats.org/officeDocument/2006/relationships/image" Target="../media/image2.png"/><Relationship Id="rId10" Type="http://schemas.openxmlformats.org/officeDocument/2006/relationships/image" Target="../media/image3.png"/><Relationship Id="rId4" Type="http://schemas.openxmlformats.org/officeDocument/2006/relationships/image" Target="../media/image1.png"/><Relationship Id="rId9" Type="http://schemas.openxmlformats.org/officeDocument/2006/relationships/slide" Target="slide9.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F8625CA-BAC0-4520-B06C-401224327A46}"/>
              </a:ext>
            </a:extLst>
          </p:cNvPr>
          <p:cNvSpPr>
            <a:spLocks noGrp="1"/>
          </p:cNvSpPr>
          <p:nvPr>
            <p:ph type="ctrTitle"/>
          </p:nvPr>
        </p:nvSpPr>
        <p:spPr>
          <a:xfrm>
            <a:off x="1524000" y="2690801"/>
            <a:ext cx="9144000" cy="1476398"/>
          </a:xfrm>
        </p:spPr>
        <p:txBody>
          <a:bodyPr anchor="ctr">
            <a:normAutofit/>
          </a:bodyPr>
          <a:lstStyle/>
          <a:p>
            <a:r>
              <a:rPr lang="en-US" sz="4800" b="1" dirty="0" err="1">
                <a:latin typeface="+mn-lt"/>
              </a:rPr>
              <a:t>OnClick</a:t>
            </a:r>
            <a:r>
              <a:rPr lang="en-US" sz="4800" b="1" dirty="0">
                <a:latin typeface="+mn-lt"/>
              </a:rPr>
              <a:t> Section Zoom</a:t>
            </a:r>
            <a:endParaRPr lang="en-IN" sz="4800" b="1" dirty="0">
              <a:latin typeface="+mn-lt"/>
            </a:endParaRPr>
          </a:p>
        </p:txBody>
      </p:sp>
    </p:spTree>
    <p:extLst>
      <p:ext uri="{BB962C8B-B14F-4D97-AF65-F5344CB8AC3E}">
        <p14:creationId xmlns:p14="http://schemas.microsoft.com/office/powerpoint/2010/main" val="2789157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451AF99-BC77-4A80-8E14-5F9A72E87815}"/>
              </a:ext>
            </a:extLst>
          </p:cNvPr>
          <p:cNvSpPr txBox="1"/>
          <p:nvPr/>
        </p:nvSpPr>
        <p:spPr>
          <a:xfrm>
            <a:off x="1155469" y="1895299"/>
            <a:ext cx="6791497" cy="1200329"/>
          </a:xfrm>
          <a:prstGeom prst="rect">
            <a:avLst/>
          </a:prstGeom>
          <a:noFill/>
        </p:spPr>
        <p:txBody>
          <a:bodyPr wrap="square" rtlCol="0">
            <a:spAutoFit/>
          </a:bodyPr>
          <a:lstStyle/>
          <a:p>
            <a:r>
              <a:rPr lang="en-US" dirty="0"/>
              <a:t>With the advent of high-end streaming media technology, the concept of doing live /on-demand webcast has gained popularity like never. Webcast allows to extend the reach of the event to all corners of the world, with no limitations of physical or geographical boundaries. </a:t>
            </a:r>
            <a:endParaRPr lang="en-IN" dirty="0"/>
          </a:p>
        </p:txBody>
      </p:sp>
      <p:sp>
        <p:nvSpPr>
          <p:cNvPr id="13" name="TextBox 12">
            <a:extLst>
              <a:ext uri="{FF2B5EF4-FFF2-40B4-BE49-F238E27FC236}">
                <a16:creationId xmlns:a16="http://schemas.microsoft.com/office/drawing/2014/main" id="{9821231D-49AC-4701-B64F-05E6CA2D1EBA}"/>
              </a:ext>
            </a:extLst>
          </p:cNvPr>
          <p:cNvSpPr txBox="1"/>
          <p:nvPr/>
        </p:nvSpPr>
        <p:spPr>
          <a:xfrm>
            <a:off x="1155469" y="3220029"/>
            <a:ext cx="6853852" cy="1200329"/>
          </a:xfrm>
          <a:prstGeom prst="rect">
            <a:avLst/>
          </a:prstGeom>
          <a:noFill/>
        </p:spPr>
        <p:txBody>
          <a:bodyPr wrap="square" rtlCol="0">
            <a:spAutoFit/>
          </a:bodyPr>
          <a:lstStyle/>
          <a:p>
            <a:r>
              <a:rPr lang="en-US" dirty="0"/>
              <a:t>At National Informatics Centre, the events get an optimum webcast with flawless production quality. NIC’s webcast service offers various solution for an event, bringing onsite production, hosting, and streaming to millions of online viewers. </a:t>
            </a:r>
            <a:endParaRPr lang="en-IN" dirty="0"/>
          </a:p>
        </p:txBody>
      </p:sp>
      <p:sp>
        <p:nvSpPr>
          <p:cNvPr id="14" name="TextBox 13">
            <a:extLst>
              <a:ext uri="{FF2B5EF4-FFF2-40B4-BE49-F238E27FC236}">
                <a16:creationId xmlns:a16="http://schemas.microsoft.com/office/drawing/2014/main" id="{6ABF4347-104A-412A-B4BD-2FAF9A716DA8}"/>
              </a:ext>
            </a:extLst>
          </p:cNvPr>
          <p:cNvSpPr txBox="1"/>
          <p:nvPr/>
        </p:nvSpPr>
        <p:spPr>
          <a:xfrm>
            <a:off x="1155468" y="4494881"/>
            <a:ext cx="9881062" cy="1477328"/>
          </a:xfrm>
          <a:prstGeom prst="rect">
            <a:avLst/>
          </a:prstGeom>
          <a:noFill/>
        </p:spPr>
        <p:txBody>
          <a:bodyPr wrap="square" rtlCol="0">
            <a:spAutoFit/>
          </a:bodyPr>
          <a:lstStyle/>
          <a:p>
            <a:pPr marL="285750" indent="-285750">
              <a:buFont typeface="Arial" panose="020B0604020202020204" pitchFamily="34" charset="0"/>
              <a:buChar char="•"/>
            </a:pPr>
            <a:r>
              <a:rPr lang="en-IN" b="1" dirty="0"/>
              <a:t>Live Webcast: </a:t>
            </a:r>
            <a:r>
              <a:rPr lang="en-US" dirty="0"/>
              <a:t>the transmission of live or pre-recorded audio or video to personal computers that are connected to the Internet. Participants can use a chat window to type in questions to the presenter during the session. Web casts simulate the look and feel of a live event and can even be recorded for later viewing for those who missed the original web cast. This method is also less expensive than satellite broadcasting. </a:t>
            </a:r>
            <a:endParaRPr lang="en-IN" dirty="0"/>
          </a:p>
        </p:txBody>
      </p:sp>
      <p:sp>
        <p:nvSpPr>
          <p:cNvPr id="8" name="TextBox 7">
            <a:extLst>
              <a:ext uri="{FF2B5EF4-FFF2-40B4-BE49-F238E27FC236}">
                <a16:creationId xmlns:a16="http://schemas.microsoft.com/office/drawing/2014/main" id="{7A41E54F-1389-4BB2-AF22-93339165A3C5}"/>
              </a:ext>
            </a:extLst>
          </p:cNvPr>
          <p:cNvSpPr txBox="1"/>
          <p:nvPr/>
        </p:nvSpPr>
        <p:spPr>
          <a:xfrm>
            <a:off x="5199922" y="623455"/>
            <a:ext cx="1792158" cy="646331"/>
          </a:xfrm>
          <a:prstGeom prst="rect">
            <a:avLst/>
          </a:prstGeom>
          <a:noFill/>
        </p:spPr>
        <p:txBody>
          <a:bodyPr wrap="none" rtlCol="0">
            <a:spAutoFit/>
          </a:bodyPr>
          <a:lstStyle/>
          <a:p>
            <a:pPr algn="ctr"/>
            <a:r>
              <a:rPr lang="en-US" sz="3600" dirty="0"/>
              <a:t>Webcast</a:t>
            </a:r>
            <a:endParaRPr lang="en-IN" sz="3600" dirty="0"/>
          </a:p>
        </p:txBody>
      </p:sp>
      <p:pic>
        <p:nvPicPr>
          <p:cNvPr id="9" name="Picture 2" descr="https://www.nic.in/wp-content/uploads/2017/10/web-cast-02-300x227.png">
            <a:extLst>
              <a:ext uri="{FF2B5EF4-FFF2-40B4-BE49-F238E27FC236}">
                <a16:creationId xmlns:a16="http://schemas.microsoft.com/office/drawing/2014/main" id="{89BD9764-6F2A-4876-846B-0AAB377C7A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9321" y="1725335"/>
            <a:ext cx="3027209" cy="2290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990847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ABF4347-104A-412A-B4BD-2FAF9A716DA8}"/>
              </a:ext>
            </a:extLst>
          </p:cNvPr>
          <p:cNvSpPr txBox="1"/>
          <p:nvPr/>
        </p:nvSpPr>
        <p:spPr>
          <a:xfrm>
            <a:off x="1155468" y="946620"/>
            <a:ext cx="9881062" cy="1200329"/>
          </a:xfrm>
          <a:prstGeom prst="rect">
            <a:avLst/>
          </a:prstGeom>
          <a:noFill/>
        </p:spPr>
        <p:txBody>
          <a:bodyPr wrap="square" rtlCol="0">
            <a:spAutoFit/>
          </a:bodyPr>
          <a:lstStyle/>
          <a:p>
            <a:pPr marL="285750" indent="-285750">
              <a:buFont typeface="Arial" panose="020B0604020202020204" pitchFamily="34" charset="0"/>
              <a:buChar char="•"/>
            </a:pPr>
            <a:r>
              <a:rPr lang="en-IN" b="1" dirty="0"/>
              <a:t>On-Demand Webcast: </a:t>
            </a:r>
            <a:r>
              <a:rPr lang="en-US" dirty="0"/>
              <a:t>Pre-recorded clips are delivered, or streamed, to users upon request. A user who clicks a link to an on-demand clip watches the clip from the beginning. The user can fast-forward, rewind, or pause the clip. On demand streams can be created from archived live events or recorded clips. </a:t>
            </a:r>
            <a:endParaRPr lang="en-IN" dirty="0"/>
          </a:p>
        </p:txBody>
      </p:sp>
      <p:sp>
        <p:nvSpPr>
          <p:cNvPr id="10" name="TextBox 9">
            <a:extLst>
              <a:ext uri="{FF2B5EF4-FFF2-40B4-BE49-F238E27FC236}">
                <a16:creationId xmlns:a16="http://schemas.microsoft.com/office/drawing/2014/main" id="{6D3AADB9-4676-47C1-84DC-ECF1BEA5704F}"/>
              </a:ext>
            </a:extLst>
          </p:cNvPr>
          <p:cNvSpPr txBox="1"/>
          <p:nvPr/>
        </p:nvSpPr>
        <p:spPr>
          <a:xfrm>
            <a:off x="1155468" y="2378302"/>
            <a:ext cx="9881062" cy="369332"/>
          </a:xfrm>
          <a:prstGeom prst="rect">
            <a:avLst/>
          </a:prstGeom>
          <a:noFill/>
        </p:spPr>
        <p:txBody>
          <a:bodyPr wrap="square" rtlCol="0">
            <a:spAutoFit/>
          </a:bodyPr>
          <a:lstStyle/>
          <a:p>
            <a:r>
              <a:rPr lang="en-IN" b="1" dirty="0"/>
              <a:t>Technology used at NIC:</a:t>
            </a:r>
          </a:p>
        </p:txBody>
      </p:sp>
      <p:sp>
        <p:nvSpPr>
          <p:cNvPr id="11" name="TextBox 10">
            <a:extLst>
              <a:ext uri="{FF2B5EF4-FFF2-40B4-BE49-F238E27FC236}">
                <a16:creationId xmlns:a16="http://schemas.microsoft.com/office/drawing/2014/main" id="{940A6B39-E3B7-4C9F-B2B4-87BD3B3A7603}"/>
              </a:ext>
            </a:extLst>
          </p:cNvPr>
          <p:cNvSpPr txBox="1"/>
          <p:nvPr/>
        </p:nvSpPr>
        <p:spPr>
          <a:xfrm>
            <a:off x="1155468" y="2829961"/>
            <a:ext cx="9881062" cy="369332"/>
          </a:xfrm>
          <a:prstGeom prst="rect">
            <a:avLst/>
          </a:prstGeom>
          <a:noFill/>
        </p:spPr>
        <p:txBody>
          <a:bodyPr wrap="square" rtlCol="0">
            <a:spAutoFit/>
          </a:bodyPr>
          <a:lstStyle/>
          <a:p>
            <a:pPr marL="285750" indent="-285750">
              <a:buFont typeface="Arial" panose="020B0604020202020204" pitchFamily="34" charset="0"/>
              <a:buChar char="•"/>
            </a:pPr>
            <a:r>
              <a:rPr lang="en-IN" dirty="0"/>
              <a:t>Encoder : Flash Media Live Encoder (FMLE) </a:t>
            </a:r>
            <a:endParaRPr lang="en-IN" b="1" dirty="0"/>
          </a:p>
        </p:txBody>
      </p:sp>
      <p:sp>
        <p:nvSpPr>
          <p:cNvPr id="12" name="TextBox 11">
            <a:extLst>
              <a:ext uri="{FF2B5EF4-FFF2-40B4-BE49-F238E27FC236}">
                <a16:creationId xmlns:a16="http://schemas.microsoft.com/office/drawing/2014/main" id="{011ED5C7-9C04-4F41-8A7F-A97769ED8070}"/>
              </a:ext>
            </a:extLst>
          </p:cNvPr>
          <p:cNvSpPr txBox="1"/>
          <p:nvPr/>
        </p:nvSpPr>
        <p:spPr>
          <a:xfrm>
            <a:off x="1155468" y="3281620"/>
            <a:ext cx="9881062" cy="369332"/>
          </a:xfrm>
          <a:prstGeom prst="rect">
            <a:avLst/>
          </a:prstGeom>
          <a:noFill/>
        </p:spPr>
        <p:txBody>
          <a:bodyPr wrap="square" rtlCol="0">
            <a:spAutoFit/>
          </a:bodyPr>
          <a:lstStyle/>
          <a:p>
            <a:pPr marL="285750" indent="-285750">
              <a:buFont typeface="Arial" panose="020B0604020202020204" pitchFamily="34" charset="0"/>
              <a:buChar char="•"/>
            </a:pPr>
            <a:r>
              <a:rPr lang="en-IN" dirty="0"/>
              <a:t>Server : NIC Media Streaming Server </a:t>
            </a:r>
            <a:endParaRPr lang="en-IN" b="1" dirty="0"/>
          </a:p>
        </p:txBody>
      </p:sp>
      <p:sp>
        <p:nvSpPr>
          <p:cNvPr id="15" name="TextBox 14">
            <a:extLst>
              <a:ext uri="{FF2B5EF4-FFF2-40B4-BE49-F238E27FC236}">
                <a16:creationId xmlns:a16="http://schemas.microsoft.com/office/drawing/2014/main" id="{588FC9CE-E815-4B3C-B62A-DFF6F9FD41D5}"/>
              </a:ext>
            </a:extLst>
          </p:cNvPr>
          <p:cNvSpPr txBox="1"/>
          <p:nvPr/>
        </p:nvSpPr>
        <p:spPr>
          <a:xfrm>
            <a:off x="1155468" y="3733279"/>
            <a:ext cx="9881062" cy="369332"/>
          </a:xfrm>
          <a:prstGeom prst="rect">
            <a:avLst/>
          </a:prstGeom>
          <a:noFill/>
        </p:spPr>
        <p:txBody>
          <a:bodyPr wrap="square" rtlCol="0">
            <a:spAutoFit/>
          </a:bodyPr>
          <a:lstStyle/>
          <a:p>
            <a:pPr marL="285750" indent="-285750">
              <a:buFont typeface="Arial" panose="020B0604020202020204" pitchFamily="34" charset="0"/>
              <a:buChar char="•"/>
            </a:pPr>
            <a:r>
              <a:rPr lang="en-IN" dirty="0"/>
              <a:t>Player : HLS Player </a:t>
            </a:r>
            <a:endParaRPr lang="en-IN" b="1" dirty="0"/>
          </a:p>
        </p:txBody>
      </p:sp>
      <p:sp>
        <p:nvSpPr>
          <p:cNvPr id="16" name="TextBox 15">
            <a:extLst>
              <a:ext uri="{FF2B5EF4-FFF2-40B4-BE49-F238E27FC236}">
                <a16:creationId xmlns:a16="http://schemas.microsoft.com/office/drawing/2014/main" id="{A452D48E-DF75-404F-A12F-A564F69DE265}"/>
              </a:ext>
            </a:extLst>
          </p:cNvPr>
          <p:cNvSpPr txBox="1"/>
          <p:nvPr/>
        </p:nvSpPr>
        <p:spPr>
          <a:xfrm>
            <a:off x="1155468" y="4180507"/>
            <a:ext cx="9881062" cy="369332"/>
          </a:xfrm>
          <a:prstGeom prst="rect">
            <a:avLst/>
          </a:prstGeom>
          <a:noFill/>
        </p:spPr>
        <p:txBody>
          <a:bodyPr wrap="square" rtlCol="0">
            <a:spAutoFit/>
          </a:bodyPr>
          <a:lstStyle/>
          <a:p>
            <a:pPr marL="285750" indent="-285750">
              <a:buFont typeface="Arial" panose="020B0604020202020204" pitchFamily="34" charset="0"/>
              <a:buChar char="•"/>
            </a:pPr>
            <a:r>
              <a:rPr lang="en-IN" dirty="0"/>
              <a:t>Protocols : HTTP / RTMP </a:t>
            </a:r>
            <a:endParaRPr lang="en-IN" b="1" dirty="0"/>
          </a:p>
        </p:txBody>
      </p:sp>
    </p:spTree>
    <p:extLst>
      <p:ext uri="{BB962C8B-B14F-4D97-AF65-F5344CB8AC3E}">
        <p14:creationId xmlns:p14="http://schemas.microsoft.com/office/powerpoint/2010/main" val="3578777700"/>
      </p:ext>
    </p:extLst>
  </p:cSld>
  <p:clrMapOvr>
    <a:masterClrMapping/>
  </p:clrMapOvr>
  <p:transition spd="slow">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www.nic.in/wp-content/uploads/2019/11/lan-1-1-300x226.png">
            <a:extLst>
              <a:ext uri="{FF2B5EF4-FFF2-40B4-BE49-F238E27FC236}">
                <a16:creationId xmlns:a16="http://schemas.microsoft.com/office/drawing/2014/main" id="{86FC6C37-8386-4DA2-8623-4E0BA9531A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5066" y="1269786"/>
            <a:ext cx="5921867" cy="446114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D13C3FE-089C-4DD8-AF11-4BEB41BD44B6}"/>
              </a:ext>
            </a:extLst>
          </p:cNvPr>
          <p:cNvSpPr txBox="1"/>
          <p:nvPr/>
        </p:nvSpPr>
        <p:spPr>
          <a:xfrm>
            <a:off x="2194045" y="623455"/>
            <a:ext cx="7803931" cy="646331"/>
          </a:xfrm>
          <a:prstGeom prst="rect">
            <a:avLst/>
          </a:prstGeom>
          <a:noFill/>
        </p:spPr>
        <p:txBody>
          <a:bodyPr wrap="none" rtlCol="0">
            <a:spAutoFit/>
          </a:bodyPr>
          <a:lstStyle/>
          <a:p>
            <a:pPr algn="ctr"/>
            <a:r>
              <a:rPr lang="en-US" sz="3600" dirty="0"/>
              <a:t>Government Local Area Networks (LANs)</a:t>
            </a:r>
            <a:endParaRPr lang="en-IN" sz="3600" dirty="0"/>
          </a:p>
        </p:txBody>
      </p:sp>
    </p:spTree>
    <p:extLst>
      <p:ext uri="{BB962C8B-B14F-4D97-AF65-F5344CB8AC3E}">
        <p14:creationId xmlns:p14="http://schemas.microsoft.com/office/powerpoint/2010/main" val="2235573935"/>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451AF99-BC77-4A80-8E14-5F9A72E87815}"/>
              </a:ext>
            </a:extLst>
          </p:cNvPr>
          <p:cNvSpPr txBox="1"/>
          <p:nvPr/>
        </p:nvSpPr>
        <p:spPr>
          <a:xfrm>
            <a:off x="1155469" y="1895299"/>
            <a:ext cx="6941127" cy="1477328"/>
          </a:xfrm>
          <a:prstGeom prst="rect">
            <a:avLst/>
          </a:prstGeom>
          <a:noFill/>
        </p:spPr>
        <p:txBody>
          <a:bodyPr wrap="square" rtlCol="0">
            <a:spAutoFit/>
          </a:bodyPr>
          <a:lstStyle/>
          <a:p>
            <a:r>
              <a:rPr lang="en-US" dirty="0"/>
              <a:t>NIC provides computer support to all the Central Government Departments, State Government Departments and District Administration. NIC has set up a satellite-based computer communication network for providing Email, Internet, File Transfer, access to National &amp; International databases, EDI, etc. </a:t>
            </a:r>
            <a:endParaRPr lang="en-IN" dirty="0"/>
          </a:p>
        </p:txBody>
      </p:sp>
      <p:sp>
        <p:nvSpPr>
          <p:cNvPr id="8" name="TextBox 7">
            <a:extLst>
              <a:ext uri="{FF2B5EF4-FFF2-40B4-BE49-F238E27FC236}">
                <a16:creationId xmlns:a16="http://schemas.microsoft.com/office/drawing/2014/main" id="{7EB32466-EBC9-48FF-9584-EA676E9E4AB6}"/>
              </a:ext>
            </a:extLst>
          </p:cNvPr>
          <p:cNvSpPr txBox="1"/>
          <p:nvPr/>
        </p:nvSpPr>
        <p:spPr>
          <a:xfrm>
            <a:off x="1155470" y="3470861"/>
            <a:ext cx="9850581" cy="923330"/>
          </a:xfrm>
          <a:prstGeom prst="rect">
            <a:avLst/>
          </a:prstGeom>
          <a:noFill/>
        </p:spPr>
        <p:txBody>
          <a:bodyPr wrap="square" rtlCol="0">
            <a:spAutoFit/>
          </a:bodyPr>
          <a:lstStyle/>
          <a:p>
            <a:r>
              <a:rPr lang="en-US" dirty="0"/>
              <a:t>NIC has set up a Local Area Networks (LAN) in Central Government Departments and State Government Secretariats. Government LAN Service helps to connect various Government Departments located across States and Union Territories. </a:t>
            </a:r>
            <a:endParaRPr lang="en-IN" b="1" dirty="0"/>
          </a:p>
        </p:txBody>
      </p:sp>
      <p:sp>
        <p:nvSpPr>
          <p:cNvPr id="11" name="TextBox 10">
            <a:extLst>
              <a:ext uri="{FF2B5EF4-FFF2-40B4-BE49-F238E27FC236}">
                <a16:creationId xmlns:a16="http://schemas.microsoft.com/office/drawing/2014/main" id="{D5DE0868-EC5D-44E6-A40B-619556BDED85}"/>
              </a:ext>
            </a:extLst>
          </p:cNvPr>
          <p:cNvSpPr txBox="1"/>
          <p:nvPr/>
        </p:nvSpPr>
        <p:spPr>
          <a:xfrm>
            <a:off x="2194045" y="623455"/>
            <a:ext cx="7803931" cy="646331"/>
          </a:xfrm>
          <a:prstGeom prst="rect">
            <a:avLst/>
          </a:prstGeom>
          <a:noFill/>
        </p:spPr>
        <p:txBody>
          <a:bodyPr wrap="none" rtlCol="0">
            <a:spAutoFit/>
          </a:bodyPr>
          <a:lstStyle/>
          <a:p>
            <a:pPr algn="ctr"/>
            <a:r>
              <a:rPr lang="en-US" sz="3600" dirty="0"/>
              <a:t>Government Local Area Networks (LANs)</a:t>
            </a:r>
            <a:endParaRPr lang="en-IN" sz="3600" dirty="0"/>
          </a:p>
        </p:txBody>
      </p:sp>
      <p:pic>
        <p:nvPicPr>
          <p:cNvPr id="12" name="Picture 2" descr="https://www.nic.in/wp-content/uploads/2019/11/lan-1-1-300x226.png">
            <a:extLst>
              <a:ext uri="{FF2B5EF4-FFF2-40B4-BE49-F238E27FC236}">
                <a16:creationId xmlns:a16="http://schemas.microsoft.com/office/drawing/2014/main" id="{7181CD12-D864-4443-B548-45B244E048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9698" y="1524689"/>
            <a:ext cx="2857143" cy="2152381"/>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7939BEB7-A0B3-40CE-81F8-DEB3F0554FFE}"/>
              </a:ext>
            </a:extLst>
          </p:cNvPr>
          <p:cNvSpPr txBox="1"/>
          <p:nvPr/>
        </p:nvSpPr>
        <p:spPr>
          <a:xfrm>
            <a:off x="1155469" y="4492425"/>
            <a:ext cx="9850581" cy="646331"/>
          </a:xfrm>
          <a:prstGeom prst="rect">
            <a:avLst/>
          </a:prstGeom>
          <a:noFill/>
        </p:spPr>
        <p:txBody>
          <a:bodyPr wrap="square" rtlCol="0">
            <a:spAutoFit/>
          </a:bodyPr>
          <a:lstStyle/>
          <a:p>
            <a:r>
              <a:rPr lang="en-US" dirty="0"/>
              <a:t>Over the years NIC has extended the satellite based Wide Area Network in all the Central Government offices and State Government Secretariats. </a:t>
            </a:r>
            <a:endParaRPr lang="en-IN" b="1" dirty="0"/>
          </a:p>
        </p:txBody>
      </p:sp>
      <p:sp>
        <p:nvSpPr>
          <p:cNvPr id="14" name="TextBox 13">
            <a:extLst>
              <a:ext uri="{FF2B5EF4-FFF2-40B4-BE49-F238E27FC236}">
                <a16:creationId xmlns:a16="http://schemas.microsoft.com/office/drawing/2014/main" id="{16F3A77B-F18B-4B0A-98DC-8FED8D140991}"/>
              </a:ext>
            </a:extLst>
          </p:cNvPr>
          <p:cNvSpPr txBox="1"/>
          <p:nvPr/>
        </p:nvSpPr>
        <p:spPr>
          <a:xfrm>
            <a:off x="1155468" y="5236990"/>
            <a:ext cx="9850581" cy="646331"/>
          </a:xfrm>
          <a:prstGeom prst="rect">
            <a:avLst/>
          </a:prstGeom>
          <a:noFill/>
        </p:spPr>
        <p:txBody>
          <a:bodyPr wrap="square" rtlCol="0">
            <a:spAutoFit/>
          </a:bodyPr>
          <a:lstStyle/>
          <a:p>
            <a:r>
              <a:rPr lang="en-US" dirty="0"/>
              <a:t>NIC has been training the Government Employees on a regular basis to enable them use computerized MIS and Databases; up to the district level. </a:t>
            </a:r>
            <a:endParaRPr lang="en-IN" b="1" dirty="0"/>
          </a:p>
        </p:txBody>
      </p:sp>
    </p:spTree>
    <p:extLst>
      <p:ext uri="{BB962C8B-B14F-4D97-AF65-F5344CB8AC3E}">
        <p14:creationId xmlns:p14="http://schemas.microsoft.com/office/powerpoint/2010/main" val="14505058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FD0CD1E-BB37-467A-8C5B-440F1D271EA0}"/>
              </a:ext>
            </a:extLst>
          </p:cNvPr>
          <p:cNvSpPr txBox="1"/>
          <p:nvPr/>
        </p:nvSpPr>
        <p:spPr>
          <a:xfrm>
            <a:off x="4341930" y="623455"/>
            <a:ext cx="3508140" cy="646331"/>
          </a:xfrm>
          <a:prstGeom prst="rect">
            <a:avLst/>
          </a:prstGeom>
          <a:noFill/>
        </p:spPr>
        <p:txBody>
          <a:bodyPr wrap="none" rtlCol="0">
            <a:spAutoFit/>
          </a:bodyPr>
          <a:lstStyle/>
          <a:p>
            <a:r>
              <a:rPr lang="en-US" sz="3600" dirty="0"/>
              <a:t>NIC Core Services</a:t>
            </a:r>
            <a:endParaRPr lang="en-IN" sz="3600" dirty="0"/>
          </a:p>
        </p:txBody>
      </p:sp>
      <mc:AlternateContent xmlns:mc="http://schemas.openxmlformats.org/markup-compatibility/2006" xmlns:psez="http://schemas.microsoft.com/office/powerpoint/2016/sectionzoom">
        <mc:Choice Requires="psez">
          <p:graphicFrame>
            <p:nvGraphicFramePr>
              <p:cNvPr id="8" name="Section Zoom 7">
                <a:extLst>
                  <a:ext uri="{FF2B5EF4-FFF2-40B4-BE49-F238E27FC236}">
                    <a16:creationId xmlns:a16="http://schemas.microsoft.com/office/drawing/2014/main" id="{8A750090-11AD-49F8-AECB-8E639BDE7EF4}"/>
                  </a:ext>
                </a:extLst>
              </p:cNvPr>
              <p:cNvGraphicFramePr>
                <a:graphicFrameLocks noChangeAspect="1"/>
              </p:cNvGraphicFramePr>
              <p:nvPr>
                <p:extLst>
                  <p:ext uri="{D42A27DB-BD31-4B8C-83A1-F6EECF244321}">
                    <p14:modId xmlns:p14="http://schemas.microsoft.com/office/powerpoint/2010/main" val="3196964283"/>
                  </p:ext>
                </p:extLst>
              </p:nvPr>
            </p:nvGraphicFramePr>
            <p:xfrm>
              <a:off x="1293930" y="1797630"/>
              <a:ext cx="3048000" cy="1714500"/>
            </p:xfrm>
            <a:graphic>
              <a:graphicData uri="http://schemas.microsoft.com/office/powerpoint/2016/sectionzoom">
                <psez:sectionZm>
                  <psez:sectionZmObj sectionId="{F305464D-30F8-4970-9D01-D9F7F89C2FA2}">
                    <psez:zmPr id="{6D17DAF5-1483-43BC-9646-CD5DA1B4E9FC}" transitionDur="1000">
                      <p166:blipFill xmlns:p166="http://schemas.microsoft.com/office/powerpoint/2016/6/main">
                        <a:blip r:embed="rId2"/>
                        <a:stretch>
                          <a:fillRect/>
                        </a:stretch>
                      </p166:blipFill>
                      <p166:spPr xmlns:p166="http://schemas.microsoft.com/office/powerpoint/2016/6/main">
                        <a:xfrm>
                          <a:off x="0" y="0"/>
                          <a:ext cx="3048000" cy="1714500"/>
                        </a:xfrm>
                        <a:prstGeom prst="rect">
                          <a:avLst/>
                        </a:prstGeom>
                        <a:ln w="3175">
                          <a:solidFill>
                            <a:prstClr val="ltGray"/>
                          </a:solidFill>
                        </a:ln>
                      </p166:spPr>
                    </psez:zmPr>
                  </psez:sectionZmObj>
                </psez:sectionZm>
              </a:graphicData>
            </a:graphic>
          </p:graphicFrame>
        </mc:Choice>
        <mc:Fallback xmlns="">
          <p:pic>
            <p:nvPicPr>
              <p:cNvPr id="8" name="Section Zoom 7">
                <a:hlinkClick r:id="rId3" action="ppaction://hlinksldjump"/>
                <a:extLst>
                  <a:ext uri="{FF2B5EF4-FFF2-40B4-BE49-F238E27FC236}">
                    <a16:creationId xmlns:a16="http://schemas.microsoft.com/office/drawing/2014/main" id="{8A750090-11AD-49F8-AECB-8E639BDE7EF4}"/>
                  </a:ext>
                </a:extLst>
              </p:cNvPr>
              <p:cNvPicPr>
                <a:picLocks noGrp="1" noRot="1" noChangeAspect="1" noMove="1" noResize="1" noEditPoints="1" noAdjustHandles="1" noChangeArrowheads="1" noChangeShapeType="1"/>
              </p:cNvPicPr>
              <p:nvPr/>
            </p:nvPicPr>
            <p:blipFill>
              <a:blip r:embed="rId4"/>
              <a:stretch>
                <a:fillRect/>
              </a:stretch>
            </p:blipFill>
            <p:spPr>
              <a:xfrm>
                <a:off x="1293930" y="1797630"/>
                <a:ext cx="3048000" cy="1714500"/>
              </a:xfrm>
              <a:prstGeom prst="rect">
                <a:avLst/>
              </a:prstGeom>
              <a:ln w="3175">
                <a:solidFill>
                  <a:prstClr val="ltGray"/>
                </a:solidFill>
              </a:ln>
            </p:spPr>
          </p:pic>
        </mc:Fallback>
      </mc:AlternateContent>
      <mc:AlternateContent xmlns:mc="http://schemas.openxmlformats.org/markup-compatibility/2006" xmlns:psez="http://schemas.microsoft.com/office/powerpoint/2016/sectionzoom">
        <mc:Choice Requires="psez">
          <p:graphicFrame>
            <p:nvGraphicFramePr>
              <p:cNvPr id="10" name="Section Zoom 9">
                <a:extLst>
                  <a:ext uri="{FF2B5EF4-FFF2-40B4-BE49-F238E27FC236}">
                    <a16:creationId xmlns:a16="http://schemas.microsoft.com/office/drawing/2014/main" id="{69269F4D-D8A7-41CA-9B6F-03F86D2D8150}"/>
                  </a:ext>
                </a:extLst>
              </p:cNvPr>
              <p:cNvGraphicFramePr>
                <a:graphicFrameLocks noChangeAspect="1"/>
              </p:cNvGraphicFramePr>
              <p:nvPr>
                <p:extLst>
                  <p:ext uri="{D42A27DB-BD31-4B8C-83A1-F6EECF244321}">
                    <p14:modId xmlns:p14="http://schemas.microsoft.com/office/powerpoint/2010/main" val="1867528976"/>
                  </p:ext>
                </p:extLst>
              </p:nvPr>
            </p:nvGraphicFramePr>
            <p:xfrm>
              <a:off x="4572000" y="1797630"/>
              <a:ext cx="3048000" cy="1714500"/>
            </p:xfrm>
            <a:graphic>
              <a:graphicData uri="http://schemas.microsoft.com/office/powerpoint/2016/sectionzoom">
                <psez:sectionZm>
                  <psez:sectionZmObj sectionId="{0E5983BD-BFC9-4B7A-B4BD-2D5913F8D674}">
                    <psez:zmPr id="{51CA9B6B-7E0E-4D10-99AD-86F2F5E7D5F7}" transitionDur="1000">
                      <p166:blipFill xmlns:p166="http://schemas.microsoft.com/office/powerpoint/2016/6/main">
                        <a:blip r:embed="rId5"/>
                        <a:stretch>
                          <a:fillRect/>
                        </a:stretch>
                      </p166:blipFill>
                      <p166:spPr xmlns:p166="http://schemas.microsoft.com/office/powerpoint/2016/6/main">
                        <a:xfrm>
                          <a:off x="0" y="0"/>
                          <a:ext cx="3048000" cy="1714500"/>
                        </a:xfrm>
                        <a:prstGeom prst="rect">
                          <a:avLst/>
                        </a:prstGeom>
                        <a:ln w="3175">
                          <a:solidFill>
                            <a:prstClr val="ltGray"/>
                          </a:solidFill>
                        </a:ln>
                      </p166:spPr>
                    </psez:zmPr>
                  </psez:sectionZmObj>
                </psez:sectionZm>
              </a:graphicData>
            </a:graphic>
          </p:graphicFrame>
        </mc:Choice>
        <mc:Fallback xmlns="">
          <p:pic>
            <p:nvPicPr>
              <p:cNvPr id="10" name="Section Zoom 9">
                <a:hlinkClick r:id="rId6" action="ppaction://hlinksldjump"/>
                <a:extLst>
                  <a:ext uri="{FF2B5EF4-FFF2-40B4-BE49-F238E27FC236}">
                    <a16:creationId xmlns:a16="http://schemas.microsoft.com/office/drawing/2014/main" id="{69269F4D-D8A7-41CA-9B6F-03F86D2D8150}"/>
                  </a:ext>
                </a:extLst>
              </p:cNvPr>
              <p:cNvPicPr>
                <a:picLocks noGrp="1" noRot="1" noChangeAspect="1" noMove="1" noResize="1" noEditPoints="1" noAdjustHandles="1" noChangeArrowheads="1" noChangeShapeType="1"/>
              </p:cNvPicPr>
              <p:nvPr/>
            </p:nvPicPr>
            <p:blipFill>
              <a:blip r:embed="rId7"/>
              <a:stretch>
                <a:fillRect/>
              </a:stretch>
            </p:blipFill>
            <p:spPr>
              <a:xfrm>
                <a:off x="4572000" y="1797630"/>
                <a:ext cx="3048000" cy="1714500"/>
              </a:xfrm>
              <a:prstGeom prst="rect">
                <a:avLst/>
              </a:prstGeom>
              <a:ln w="3175">
                <a:solidFill>
                  <a:prstClr val="ltGray"/>
                </a:solidFill>
              </a:ln>
            </p:spPr>
          </p:pic>
        </mc:Fallback>
      </mc:AlternateContent>
      <mc:AlternateContent xmlns:mc="http://schemas.openxmlformats.org/markup-compatibility/2006" xmlns:psez="http://schemas.microsoft.com/office/powerpoint/2016/sectionzoom">
        <mc:Choice Requires="psez">
          <p:graphicFrame>
            <p:nvGraphicFramePr>
              <p:cNvPr id="12" name="Section Zoom 11">
                <a:extLst>
                  <a:ext uri="{FF2B5EF4-FFF2-40B4-BE49-F238E27FC236}">
                    <a16:creationId xmlns:a16="http://schemas.microsoft.com/office/drawing/2014/main" id="{DFF47784-D2FA-47DF-A4A7-4B75C7F01763}"/>
                  </a:ext>
                </a:extLst>
              </p:cNvPr>
              <p:cNvGraphicFramePr>
                <a:graphicFrameLocks noChangeAspect="1"/>
              </p:cNvGraphicFramePr>
              <p:nvPr>
                <p:extLst>
                  <p:ext uri="{D42A27DB-BD31-4B8C-83A1-F6EECF244321}">
                    <p14:modId xmlns:p14="http://schemas.microsoft.com/office/powerpoint/2010/main" val="3163860504"/>
                  </p:ext>
                </p:extLst>
              </p:nvPr>
            </p:nvGraphicFramePr>
            <p:xfrm>
              <a:off x="7850070" y="1797630"/>
              <a:ext cx="3048000" cy="1714500"/>
            </p:xfrm>
            <a:graphic>
              <a:graphicData uri="http://schemas.microsoft.com/office/powerpoint/2016/sectionzoom">
                <psez:sectionZm>
                  <psez:sectionZmObj sectionId="{BBB07EF1-F11A-474B-84A3-53EFBA8129E9}">
                    <psez:zmPr id="{5CCF8B41-AD15-44D4-83C4-387EBC6A557B}" transitionDur="1000">
                      <p166:blipFill xmlns:p166="http://schemas.microsoft.com/office/powerpoint/2016/6/main">
                        <a:blip r:embed="rId8"/>
                        <a:stretch>
                          <a:fillRect/>
                        </a:stretch>
                      </p166:blipFill>
                      <p166:spPr xmlns:p166="http://schemas.microsoft.com/office/powerpoint/2016/6/main">
                        <a:xfrm>
                          <a:off x="0" y="0"/>
                          <a:ext cx="3048000" cy="1714500"/>
                        </a:xfrm>
                        <a:prstGeom prst="rect">
                          <a:avLst/>
                        </a:prstGeom>
                        <a:ln w="3175">
                          <a:solidFill>
                            <a:prstClr val="ltGray"/>
                          </a:solidFill>
                        </a:ln>
                      </p166:spPr>
                    </psez:zmPr>
                  </psez:sectionZmObj>
                </psez:sectionZm>
              </a:graphicData>
            </a:graphic>
          </p:graphicFrame>
        </mc:Choice>
        <mc:Fallback xmlns="">
          <p:pic>
            <p:nvPicPr>
              <p:cNvPr id="12" name="Section Zoom 11">
                <a:hlinkClick r:id="rId9" action="ppaction://hlinksldjump"/>
                <a:extLst>
                  <a:ext uri="{FF2B5EF4-FFF2-40B4-BE49-F238E27FC236}">
                    <a16:creationId xmlns:a16="http://schemas.microsoft.com/office/drawing/2014/main" id="{DFF47784-D2FA-47DF-A4A7-4B75C7F01763}"/>
                  </a:ext>
                </a:extLst>
              </p:cNvPr>
              <p:cNvPicPr>
                <a:picLocks noGrp="1" noRot="1" noChangeAspect="1" noMove="1" noResize="1" noEditPoints="1" noAdjustHandles="1" noChangeArrowheads="1" noChangeShapeType="1"/>
              </p:cNvPicPr>
              <p:nvPr/>
            </p:nvPicPr>
            <p:blipFill>
              <a:blip r:embed="rId10"/>
              <a:stretch>
                <a:fillRect/>
              </a:stretch>
            </p:blipFill>
            <p:spPr>
              <a:xfrm>
                <a:off x="7850070" y="1797630"/>
                <a:ext cx="3048000" cy="1714500"/>
              </a:xfrm>
              <a:prstGeom prst="rect">
                <a:avLst/>
              </a:prstGeom>
              <a:ln w="3175">
                <a:solidFill>
                  <a:prstClr val="ltGray"/>
                </a:solidFill>
              </a:ln>
            </p:spPr>
          </p:pic>
        </mc:Fallback>
      </mc:AlternateContent>
      <mc:AlternateContent xmlns:mc="http://schemas.openxmlformats.org/markup-compatibility/2006" xmlns:psez="http://schemas.microsoft.com/office/powerpoint/2016/sectionzoom">
        <mc:Choice Requires="psez">
          <p:graphicFrame>
            <p:nvGraphicFramePr>
              <p:cNvPr id="3" name="Section Zoom 2">
                <a:extLst>
                  <a:ext uri="{FF2B5EF4-FFF2-40B4-BE49-F238E27FC236}">
                    <a16:creationId xmlns:a16="http://schemas.microsoft.com/office/drawing/2014/main" id="{E38C7C32-E9BF-451A-AD2B-3F2BB17BC6A8}"/>
                  </a:ext>
                </a:extLst>
              </p:cNvPr>
              <p:cNvGraphicFramePr>
                <a:graphicFrameLocks noChangeAspect="1"/>
              </p:cNvGraphicFramePr>
              <p:nvPr>
                <p:extLst>
                  <p:ext uri="{D42A27DB-BD31-4B8C-83A1-F6EECF244321}">
                    <p14:modId xmlns:p14="http://schemas.microsoft.com/office/powerpoint/2010/main" val="2898276916"/>
                  </p:ext>
                </p:extLst>
              </p:nvPr>
            </p:nvGraphicFramePr>
            <p:xfrm>
              <a:off x="1293930" y="3893476"/>
              <a:ext cx="3048000" cy="1714500"/>
            </p:xfrm>
            <a:graphic>
              <a:graphicData uri="http://schemas.microsoft.com/office/powerpoint/2016/sectionzoom">
                <psez:sectionZm>
                  <psez:sectionZmObj sectionId="{7D5416E2-AE82-457A-B4EF-C2141BB2751F}">
                    <psez:zmPr id="{B6E7DBEB-A70E-4D51-BAE1-3283E2BA4DA5}" transitionDur="1000">
                      <p166:blipFill xmlns:p166="http://schemas.microsoft.com/office/powerpoint/2016/6/main">
                        <a:blip r:embed="rId11"/>
                        <a:stretch>
                          <a:fillRect/>
                        </a:stretch>
                      </p166:blipFill>
                      <p166:spPr xmlns:p166="http://schemas.microsoft.com/office/powerpoint/2016/6/main">
                        <a:xfrm>
                          <a:off x="0" y="0"/>
                          <a:ext cx="3048000" cy="1714500"/>
                        </a:xfrm>
                        <a:prstGeom prst="rect">
                          <a:avLst/>
                        </a:prstGeom>
                        <a:ln w="3175">
                          <a:solidFill>
                            <a:prstClr val="ltGray"/>
                          </a:solidFill>
                        </a:ln>
                      </p166:spPr>
                    </psez:zmPr>
                  </psez:sectionZmObj>
                </psez:sectionZm>
              </a:graphicData>
            </a:graphic>
          </p:graphicFrame>
        </mc:Choice>
        <mc:Fallback xmlns="">
          <p:pic>
            <p:nvPicPr>
              <p:cNvPr id="3" name="Section Zoom 2">
                <a:hlinkClick r:id="rId12" action="ppaction://hlinksldjump"/>
                <a:extLst>
                  <a:ext uri="{FF2B5EF4-FFF2-40B4-BE49-F238E27FC236}">
                    <a16:creationId xmlns:a16="http://schemas.microsoft.com/office/drawing/2014/main" id="{E38C7C32-E9BF-451A-AD2B-3F2BB17BC6A8}"/>
                  </a:ext>
                </a:extLst>
              </p:cNvPr>
              <p:cNvPicPr>
                <a:picLocks noGrp="1" noRot="1" noChangeAspect="1" noMove="1" noResize="1" noEditPoints="1" noAdjustHandles="1" noChangeArrowheads="1" noChangeShapeType="1"/>
              </p:cNvPicPr>
              <p:nvPr/>
            </p:nvPicPr>
            <p:blipFill>
              <a:blip r:embed="rId13"/>
              <a:stretch>
                <a:fillRect/>
              </a:stretch>
            </p:blipFill>
            <p:spPr>
              <a:xfrm>
                <a:off x="1293930" y="3893476"/>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185269105"/>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F8148D6-E03B-459F-92F8-72B6BDAD73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35686" y="1269786"/>
            <a:ext cx="6720627" cy="4794047"/>
          </a:xfrm>
          <a:prstGeom prst="rect">
            <a:avLst/>
          </a:prstGeom>
        </p:spPr>
      </p:pic>
      <p:sp>
        <p:nvSpPr>
          <p:cNvPr id="5" name="TextBox 4">
            <a:extLst>
              <a:ext uri="{FF2B5EF4-FFF2-40B4-BE49-F238E27FC236}">
                <a16:creationId xmlns:a16="http://schemas.microsoft.com/office/drawing/2014/main" id="{E14A7BA0-9C1C-4749-90DE-5D70F5015C77}"/>
              </a:ext>
            </a:extLst>
          </p:cNvPr>
          <p:cNvSpPr txBox="1"/>
          <p:nvPr/>
        </p:nvSpPr>
        <p:spPr>
          <a:xfrm>
            <a:off x="4617620" y="623455"/>
            <a:ext cx="2956771" cy="646331"/>
          </a:xfrm>
          <a:prstGeom prst="rect">
            <a:avLst/>
          </a:prstGeom>
          <a:noFill/>
        </p:spPr>
        <p:txBody>
          <a:bodyPr wrap="none" rtlCol="0">
            <a:spAutoFit/>
          </a:bodyPr>
          <a:lstStyle/>
          <a:p>
            <a:pPr algn="ctr"/>
            <a:r>
              <a:rPr lang="en-US" sz="3600" dirty="0"/>
              <a:t>National Cloud</a:t>
            </a:r>
            <a:endParaRPr lang="en-IN" sz="3600" dirty="0"/>
          </a:p>
        </p:txBody>
      </p:sp>
    </p:spTree>
    <p:extLst>
      <p:ext uri="{BB962C8B-B14F-4D97-AF65-F5344CB8AC3E}">
        <p14:creationId xmlns:p14="http://schemas.microsoft.com/office/powerpoint/2010/main" val="495472845"/>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FD0CD1E-BB37-467A-8C5B-440F1D271EA0}"/>
              </a:ext>
            </a:extLst>
          </p:cNvPr>
          <p:cNvSpPr txBox="1"/>
          <p:nvPr/>
        </p:nvSpPr>
        <p:spPr>
          <a:xfrm>
            <a:off x="4617614" y="623455"/>
            <a:ext cx="2956771" cy="646331"/>
          </a:xfrm>
          <a:prstGeom prst="rect">
            <a:avLst/>
          </a:prstGeom>
          <a:noFill/>
        </p:spPr>
        <p:txBody>
          <a:bodyPr wrap="none" rtlCol="0">
            <a:spAutoFit/>
          </a:bodyPr>
          <a:lstStyle/>
          <a:p>
            <a:pPr algn="ctr"/>
            <a:r>
              <a:rPr lang="en-US" sz="3600" dirty="0"/>
              <a:t>National Cloud</a:t>
            </a:r>
            <a:endParaRPr lang="en-IN" sz="3600" dirty="0"/>
          </a:p>
        </p:txBody>
      </p:sp>
      <p:sp>
        <p:nvSpPr>
          <p:cNvPr id="2" name="TextBox 1">
            <a:extLst>
              <a:ext uri="{FF2B5EF4-FFF2-40B4-BE49-F238E27FC236}">
                <a16:creationId xmlns:a16="http://schemas.microsoft.com/office/drawing/2014/main" id="{B451AF99-BC77-4A80-8E14-5F9A72E87815}"/>
              </a:ext>
            </a:extLst>
          </p:cNvPr>
          <p:cNvSpPr txBox="1"/>
          <p:nvPr/>
        </p:nvSpPr>
        <p:spPr>
          <a:xfrm>
            <a:off x="1155469" y="1895299"/>
            <a:ext cx="6941127" cy="1477328"/>
          </a:xfrm>
          <a:prstGeom prst="rect">
            <a:avLst/>
          </a:prstGeom>
          <a:noFill/>
        </p:spPr>
        <p:txBody>
          <a:bodyPr wrap="square" rtlCol="0">
            <a:spAutoFit/>
          </a:bodyPr>
          <a:lstStyle/>
          <a:p>
            <a:r>
              <a:rPr lang="en-US" dirty="0" err="1"/>
              <a:t>Meghraj</a:t>
            </a:r>
            <a:r>
              <a:rPr lang="en-US" dirty="0"/>
              <a:t> – the Cloud Computing initiative of the Government of India, focuses to accelerate delivery of e-services in the country while optimizing ICT spending of the Government. It ensures optimum utilization of the infrastructure and speed up the development and deployment of </a:t>
            </a:r>
            <a:r>
              <a:rPr lang="en-US" dirty="0" err="1"/>
              <a:t>eGov</a:t>
            </a:r>
            <a:r>
              <a:rPr lang="en-US" dirty="0"/>
              <a:t> applications. </a:t>
            </a:r>
            <a:endParaRPr lang="en-IN" dirty="0"/>
          </a:p>
        </p:txBody>
      </p:sp>
      <p:pic>
        <p:nvPicPr>
          <p:cNvPr id="7" name="Picture 6">
            <a:extLst>
              <a:ext uri="{FF2B5EF4-FFF2-40B4-BE49-F238E27FC236}">
                <a16:creationId xmlns:a16="http://schemas.microsoft.com/office/drawing/2014/main" id="{65CF3074-5102-4171-8496-0079A74F98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9388" y="1614915"/>
            <a:ext cx="2857143" cy="2038095"/>
          </a:xfrm>
          <a:prstGeom prst="rect">
            <a:avLst/>
          </a:prstGeom>
        </p:spPr>
      </p:pic>
      <p:sp>
        <p:nvSpPr>
          <p:cNvPr id="8" name="TextBox 7">
            <a:extLst>
              <a:ext uri="{FF2B5EF4-FFF2-40B4-BE49-F238E27FC236}">
                <a16:creationId xmlns:a16="http://schemas.microsoft.com/office/drawing/2014/main" id="{7EB32466-EBC9-48FF-9584-EA676E9E4AB6}"/>
              </a:ext>
            </a:extLst>
          </p:cNvPr>
          <p:cNvSpPr txBox="1"/>
          <p:nvPr/>
        </p:nvSpPr>
        <p:spPr>
          <a:xfrm>
            <a:off x="1155469" y="3628808"/>
            <a:ext cx="5798639" cy="369332"/>
          </a:xfrm>
          <a:prstGeom prst="rect">
            <a:avLst/>
          </a:prstGeom>
          <a:noFill/>
        </p:spPr>
        <p:txBody>
          <a:bodyPr wrap="none" rtlCol="0">
            <a:spAutoFit/>
          </a:bodyPr>
          <a:lstStyle/>
          <a:p>
            <a:r>
              <a:rPr lang="en-US" b="1" dirty="0"/>
              <a:t>NIC Cloud Services offers variety of service models such as:</a:t>
            </a:r>
            <a:endParaRPr lang="en-IN" b="1" dirty="0"/>
          </a:p>
        </p:txBody>
      </p:sp>
      <p:sp>
        <p:nvSpPr>
          <p:cNvPr id="9" name="TextBox 8">
            <a:extLst>
              <a:ext uri="{FF2B5EF4-FFF2-40B4-BE49-F238E27FC236}">
                <a16:creationId xmlns:a16="http://schemas.microsoft.com/office/drawing/2014/main" id="{B3B418CA-0275-4E10-83BE-BDBC46B699C4}"/>
              </a:ext>
            </a:extLst>
          </p:cNvPr>
          <p:cNvSpPr txBox="1"/>
          <p:nvPr/>
        </p:nvSpPr>
        <p:spPr>
          <a:xfrm>
            <a:off x="1155469" y="3998140"/>
            <a:ext cx="9881062" cy="646331"/>
          </a:xfrm>
          <a:prstGeom prst="rect">
            <a:avLst/>
          </a:prstGeom>
          <a:noFill/>
        </p:spPr>
        <p:txBody>
          <a:bodyPr wrap="square" rtlCol="0">
            <a:spAutoFit/>
          </a:bodyPr>
          <a:lstStyle/>
          <a:p>
            <a:pPr marL="285750" indent="-285750">
              <a:buFont typeface="Arial" panose="020B0604020202020204" pitchFamily="34" charset="0"/>
              <a:buChar char="•"/>
            </a:pPr>
            <a:r>
              <a:rPr lang="en-US" b="1" dirty="0"/>
              <a:t>Platform as a Service </a:t>
            </a:r>
            <a:r>
              <a:rPr lang="en-US" dirty="0"/>
              <a:t>– PaaS provides pre-installed web and database servers so that you can publish and run web application without worrying about server setup.</a:t>
            </a:r>
            <a:endParaRPr lang="en-IN" dirty="0"/>
          </a:p>
        </p:txBody>
      </p:sp>
      <p:sp>
        <p:nvSpPr>
          <p:cNvPr id="10" name="TextBox 9">
            <a:extLst>
              <a:ext uri="{FF2B5EF4-FFF2-40B4-BE49-F238E27FC236}">
                <a16:creationId xmlns:a16="http://schemas.microsoft.com/office/drawing/2014/main" id="{3C83B9F6-4884-4AF4-9224-48F815E1AB83}"/>
              </a:ext>
            </a:extLst>
          </p:cNvPr>
          <p:cNvSpPr txBox="1"/>
          <p:nvPr/>
        </p:nvSpPr>
        <p:spPr>
          <a:xfrm>
            <a:off x="1155469" y="4757369"/>
            <a:ext cx="9881062" cy="923330"/>
          </a:xfrm>
          <a:prstGeom prst="rect">
            <a:avLst/>
          </a:prstGeom>
          <a:noFill/>
        </p:spPr>
        <p:txBody>
          <a:bodyPr wrap="square" rtlCol="0">
            <a:spAutoFit/>
          </a:bodyPr>
          <a:lstStyle/>
          <a:p>
            <a:pPr marL="285750" indent="-285750">
              <a:buFont typeface="Arial" panose="020B0604020202020204" pitchFamily="34" charset="0"/>
              <a:buChar char="•"/>
            </a:pPr>
            <a:r>
              <a:rPr lang="en-US" b="1" dirty="0"/>
              <a:t>Infrastructure as a Service </a:t>
            </a:r>
            <a:r>
              <a:rPr lang="en-US" dirty="0"/>
              <a:t>– IaaS provides you basic virtual compute infrastructure resources like CPU, Memory, Disk Storage attached to blank VMs with allowing you to install OS, using ISOs, from scratch and customization.</a:t>
            </a:r>
            <a:endParaRPr lang="en-IN" dirty="0"/>
          </a:p>
        </p:txBody>
      </p:sp>
    </p:spTree>
    <p:extLst>
      <p:ext uri="{BB962C8B-B14F-4D97-AF65-F5344CB8AC3E}">
        <p14:creationId xmlns:p14="http://schemas.microsoft.com/office/powerpoint/2010/main" val="391098920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B3B418CA-0275-4E10-83BE-BDBC46B699C4}"/>
              </a:ext>
            </a:extLst>
          </p:cNvPr>
          <p:cNvSpPr txBox="1"/>
          <p:nvPr/>
        </p:nvSpPr>
        <p:spPr>
          <a:xfrm>
            <a:off x="1155469" y="946620"/>
            <a:ext cx="9881062" cy="923330"/>
          </a:xfrm>
          <a:prstGeom prst="rect">
            <a:avLst/>
          </a:prstGeom>
          <a:noFill/>
        </p:spPr>
        <p:txBody>
          <a:bodyPr wrap="square" rtlCol="0">
            <a:spAutoFit/>
          </a:bodyPr>
          <a:lstStyle/>
          <a:p>
            <a:pPr marL="285750" indent="-285750">
              <a:buFont typeface="Arial" panose="020B0604020202020204" pitchFamily="34" charset="0"/>
              <a:buChar char="•"/>
            </a:pPr>
            <a:r>
              <a:rPr lang="en-US" b="1" dirty="0"/>
              <a:t>Software as a Services </a:t>
            </a:r>
            <a:r>
              <a:rPr lang="en-US" dirty="0"/>
              <a:t>– This provides on demand software service. SaaS is a software delivery model where users are not responsible for supporting the application or any of the components. The server infrastructure, OS and software is being managed by cloud services.</a:t>
            </a:r>
            <a:endParaRPr lang="en-IN" dirty="0"/>
          </a:p>
        </p:txBody>
      </p:sp>
      <p:sp>
        <p:nvSpPr>
          <p:cNvPr id="10" name="TextBox 9">
            <a:extLst>
              <a:ext uri="{FF2B5EF4-FFF2-40B4-BE49-F238E27FC236}">
                <a16:creationId xmlns:a16="http://schemas.microsoft.com/office/drawing/2014/main" id="{3C83B9F6-4884-4AF4-9224-48F815E1AB83}"/>
              </a:ext>
            </a:extLst>
          </p:cNvPr>
          <p:cNvSpPr txBox="1"/>
          <p:nvPr/>
        </p:nvSpPr>
        <p:spPr>
          <a:xfrm>
            <a:off x="1155469" y="1980917"/>
            <a:ext cx="9881062" cy="1200329"/>
          </a:xfrm>
          <a:prstGeom prst="rect">
            <a:avLst/>
          </a:prstGeom>
          <a:noFill/>
        </p:spPr>
        <p:txBody>
          <a:bodyPr wrap="square" rtlCol="0">
            <a:spAutoFit/>
          </a:bodyPr>
          <a:lstStyle/>
          <a:p>
            <a:pPr marL="285750" indent="-285750">
              <a:buFont typeface="Arial" panose="020B0604020202020204" pitchFamily="34" charset="0"/>
              <a:buChar char="•"/>
            </a:pPr>
            <a:r>
              <a:rPr lang="en-US" b="1" dirty="0"/>
              <a:t>Storage as a Service </a:t>
            </a:r>
            <a:r>
              <a:rPr lang="en-US" dirty="0"/>
              <a:t>– This provides you on demand storage of various types including file storage and block storage etc. File and Block storage are methods to store data on NAS and SAN storage systems. Each storage volume can be treated as an independent disk drive and it can be controlled by external server operating system.</a:t>
            </a:r>
            <a:endParaRPr lang="en-IN" dirty="0"/>
          </a:p>
        </p:txBody>
      </p:sp>
      <p:sp>
        <p:nvSpPr>
          <p:cNvPr id="11" name="TextBox 10">
            <a:extLst>
              <a:ext uri="{FF2B5EF4-FFF2-40B4-BE49-F238E27FC236}">
                <a16:creationId xmlns:a16="http://schemas.microsoft.com/office/drawing/2014/main" id="{2E3B7982-9ECA-4BF3-9739-0108D3E1F232}"/>
              </a:ext>
            </a:extLst>
          </p:cNvPr>
          <p:cNvSpPr txBox="1"/>
          <p:nvPr/>
        </p:nvSpPr>
        <p:spPr>
          <a:xfrm>
            <a:off x="1155469" y="3292213"/>
            <a:ext cx="9881062" cy="1200329"/>
          </a:xfrm>
          <a:prstGeom prst="rect">
            <a:avLst/>
          </a:prstGeom>
          <a:noFill/>
        </p:spPr>
        <p:txBody>
          <a:bodyPr wrap="square" rtlCol="0">
            <a:spAutoFit/>
          </a:bodyPr>
          <a:lstStyle/>
          <a:p>
            <a:pPr marL="285750" indent="-285750">
              <a:buFont typeface="Arial" panose="020B0604020202020204" pitchFamily="34" charset="0"/>
              <a:buChar char="•"/>
            </a:pPr>
            <a:r>
              <a:rPr lang="en-US" b="1" dirty="0"/>
              <a:t>Load Balancer as a Service </a:t>
            </a:r>
            <a:r>
              <a:rPr lang="en-US" dirty="0"/>
              <a:t>– Load balancing Service allows you to efficiently get incoming network traffic requests distributed across a group of back-end servers (e.g. server farm / server pool). This service is available on demand for critical application requiring high availability and easy workload manageability.</a:t>
            </a:r>
            <a:endParaRPr lang="en-IN" dirty="0"/>
          </a:p>
        </p:txBody>
      </p:sp>
      <p:sp>
        <p:nvSpPr>
          <p:cNvPr id="12" name="TextBox 11">
            <a:extLst>
              <a:ext uri="{FF2B5EF4-FFF2-40B4-BE49-F238E27FC236}">
                <a16:creationId xmlns:a16="http://schemas.microsoft.com/office/drawing/2014/main" id="{277757F0-D1D3-4192-A05E-A23423677B3E}"/>
              </a:ext>
            </a:extLst>
          </p:cNvPr>
          <p:cNvSpPr txBox="1"/>
          <p:nvPr/>
        </p:nvSpPr>
        <p:spPr>
          <a:xfrm>
            <a:off x="1155469" y="4603509"/>
            <a:ext cx="9881062" cy="1200329"/>
          </a:xfrm>
          <a:prstGeom prst="rect">
            <a:avLst/>
          </a:prstGeom>
          <a:noFill/>
        </p:spPr>
        <p:txBody>
          <a:bodyPr wrap="square" rtlCol="0">
            <a:spAutoFit/>
          </a:bodyPr>
          <a:lstStyle/>
          <a:p>
            <a:pPr marL="285750" indent="-285750">
              <a:buFont typeface="Arial" panose="020B0604020202020204" pitchFamily="34" charset="0"/>
              <a:buChar char="•"/>
            </a:pPr>
            <a:r>
              <a:rPr lang="en-US" b="1" dirty="0"/>
              <a:t>Resource Monitoring as a Service </a:t>
            </a:r>
            <a:r>
              <a:rPr lang="en-US" dirty="0"/>
              <a:t>– This service helps you to monitor the cloud resources utilization and its availability with allowing you to </a:t>
            </a:r>
            <a:r>
              <a:rPr lang="en-US" dirty="0" err="1"/>
              <a:t>analyse</a:t>
            </a:r>
            <a:r>
              <a:rPr lang="en-US" dirty="0"/>
              <a:t> the utilization trends for critical server resources like CPU, Memory, Network I/O etc. This helps you for better capacity planning and provide a better end-user experience.</a:t>
            </a:r>
            <a:endParaRPr lang="en-IN" dirty="0"/>
          </a:p>
        </p:txBody>
      </p:sp>
    </p:spTree>
    <p:extLst>
      <p:ext uri="{BB962C8B-B14F-4D97-AF65-F5344CB8AC3E}">
        <p14:creationId xmlns:p14="http://schemas.microsoft.com/office/powerpoint/2010/main" val="598043941"/>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B3B418CA-0275-4E10-83BE-BDBC46B699C4}"/>
              </a:ext>
            </a:extLst>
          </p:cNvPr>
          <p:cNvSpPr txBox="1"/>
          <p:nvPr/>
        </p:nvSpPr>
        <p:spPr>
          <a:xfrm>
            <a:off x="1155469" y="946620"/>
            <a:ext cx="9881062" cy="1200329"/>
          </a:xfrm>
          <a:prstGeom prst="rect">
            <a:avLst/>
          </a:prstGeom>
          <a:noFill/>
        </p:spPr>
        <p:txBody>
          <a:bodyPr wrap="square" rtlCol="0">
            <a:spAutoFit/>
          </a:bodyPr>
          <a:lstStyle/>
          <a:p>
            <a:pPr marL="285750" indent="-285750">
              <a:buFont typeface="Arial" panose="020B0604020202020204" pitchFamily="34" charset="0"/>
              <a:buChar char="•"/>
            </a:pPr>
            <a:r>
              <a:rPr lang="en-US" b="1" dirty="0"/>
              <a:t>Vulnerability Assessment Service </a:t>
            </a:r>
            <a:r>
              <a:rPr lang="en-US" dirty="0"/>
              <a:t>– This service helps you to assess your Servers and networks for identifying the security vulnerabilities i.e. threats and risks they pose. A vulnerability assessment process detects and classifies system weaknesses in Servers, networks and communications equipment and predicts the effectiveness of countermeasures.</a:t>
            </a:r>
            <a:endParaRPr lang="en-IN" dirty="0"/>
          </a:p>
        </p:txBody>
      </p:sp>
      <p:sp>
        <p:nvSpPr>
          <p:cNvPr id="10" name="TextBox 9">
            <a:extLst>
              <a:ext uri="{FF2B5EF4-FFF2-40B4-BE49-F238E27FC236}">
                <a16:creationId xmlns:a16="http://schemas.microsoft.com/office/drawing/2014/main" id="{3C83B9F6-4884-4AF4-9224-48F815E1AB83}"/>
              </a:ext>
            </a:extLst>
          </p:cNvPr>
          <p:cNvSpPr txBox="1"/>
          <p:nvPr/>
        </p:nvSpPr>
        <p:spPr>
          <a:xfrm>
            <a:off x="1155469" y="2228671"/>
            <a:ext cx="9881062" cy="646331"/>
          </a:xfrm>
          <a:prstGeom prst="rect">
            <a:avLst/>
          </a:prstGeom>
          <a:noFill/>
        </p:spPr>
        <p:txBody>
          <a:bodyPr wrap="square" rtlCol="0">
            <a:spAutoFit/>
          </a:bodyPr>
          <a:lstStyle/>
          <a:p>
            <a:pPr marL="285750" indent="-285750">
              <a:buFont typeface="Arial" panose="020B0604020202020204" pitchFamily="34" charset="0"/>
              <a:buChar char="•"/>
            </a:pPr>
            <a:r>
              <a:rPr lang="en-US" b="1" dirty="0"/>
              <a:t>Backup Service </a:t>
            </a:r>
            <a:r>
              <a:rPr lang="en-US" dirty="0"/>
              <a:t>– Allows you to backup the data and application code lying inside the Cloud Servers based on various parameters like frequency, retention period etc.</a:t>
            </a:r>
            <a:endParaRPr lang="en-IN" dirty="0"/>
          </a:p>
        </p:txBody>
      </p:sp>
      <p:sp>
        <p:nvSpPr>
          <p:cNvPr id="12" name="TextBox 11">
            <a:extLst>
              <a:ext uri="{FF2B5EF4-FFF2-40B4-BE49-F238E27FC236}">
                <a16:creationId xmlns:a16="http://schemas.microsoft.com/office/drawing/2014/main" id="{277757F0-D1D3-4192-A05E-A23423677B3E}"/>
              </a:ext>
            </a:extLst>
          </p:cNvPr>
          <p:cNvSpPr txBox="1"/>
          <p:nvPr/>
        </p:nvSpPr>
        <p:spPr>
          <a:xfrm>
            <a:off x="1155469" y="2956724"/>
            <a:ext cx="9881062" cy="1200329"/>
          </a:xfrm>
          <a:prstGeom prst="rect">
            <a:avLst/>
          </a:prstGeom>
          <a:noFill/>
        </p:spPr>
        <p:txBody>
          <a:bodyPr wrap="square" rtlCol="0">
            <a:spAutoFit/>
          </a:bodyPr>
          <a:lstStyle/>
          <a:p>
            <a:pPr marL="285750" indent="-285750">
              <a:buFont typeface="Arial" panose="020B0604020202020204" pitchFamily="34" charset="0"/>
              <a:buChar char="•"/>
            </a:pPr>
            <a:r>
              <a:rPr lang="en-US" b="1" dirty="0"/>
              <a:t>Application Performance Management (APM) Service </a:t>
            </a:r>
            <a:r>
              <a:rPr lang="en-US" dirty="0"/>
              <a:t>– Application Performance Management (APM) provides the monitoring and management of performance, availability and user experience of software applications. APM strives to detect and diagnose complex application performance problems to maintain an expected level of service.</a:t>
            </a:r>
            <a:endParaRPr lang="en-IN" dirty="0"/>
          </a:p>
        </p:txBody>
      </p:sp>
      <p:sp>
        <p:nvSpPr>
          <p:cNvPr id="6" name="TextBox 5">
            <a:extLst>
              <a:ext uri="{FF2B5EF4-FFF2-40B4-BE49-F238E27FC236}">
                <a16:creationId xmlns:a16="http://schemas.microsoft.com/office/drawing/2014/main" id="{DB786261-C602-42CD-8FB7-86C785A26B4D}"/>
              </a:ext>
            </a:extLst>
          </p:cNvPr>
          <p:cNvSpPr txBox="1"/>
          <p:nvPr/>
        </p:nvSpPr>
        <p:spPr>
          <a:xfrm>
            <a:off x="1155469" y="4238775"/>
            <a:ext cx="9881062" cy="923330"/>
          </a:xfrm>
          <a:prstGeom prst="rect">
            <a:avLst/>
          </a:prstGeom>
          <a:noFill/>
        </p:spPr>
        <p:txBody>
          <a:bodyPr wrap="square" rtlCol="0">
            <a:spAutoFit/>
          </a:bodyPr>
          <a:lstStyle/>
          <a:p>
            <a:pPr marL="285750" indent="-285750">
              <a:buFont typeface="Arial" panose="020B0604020202020204" pitchFamily="34" charset="0"/>
              <a:buChar char="•"/>
            </a:pPr>
            <a:r>
              <a:rPr lang="en-US" b="1" dirty="0"/>
              <a:t>Data Analytics (DA) as a Service </a:t>
            </a:r>
            <a:r>
              <a:rPr lang="en-US" dirty="0"/>
              <a:t>– Data Analytics as a service (DA-SaaS) refers to the provision of analytics software and operations through web-delivered technologies. These types of solutions offer businesses an alternative to developing internal hardware setups just to perform business analytics.</a:t>
            </a:r>
            <a:endParaRPr lang="en-IN" dirty="0"/>
          </a:p>
        </p:txBody>
      </p:sp>
    </p:spTree>
    <p:extLst>
      <p:ext uri="{BB962C8B-B14F-4D97-AF65-F5344CB8AC3E}">
        <p14:creationId xmlns:p14="http://schemas.microsoft.com/office/powerpoint/2010/main" val="1189090019"/>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www.nic.in/wp-content/uploads/2021/07/commandcenter.png">
            <a:extLst>
              <a:ext uri="{FF2B5EF4-FFF2-40B4-BE49-F238E27FC236}">
                <a16:creationId xmlns:a16="http://schemas.microsoft.com/office/drawing/2014/main" id="{EB2A6597-B1FF-4DBF-B931-A0D248B23D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2385" y="2108964"/>
            <a:ext cx="6367230" cy="264007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71C31DE-76EC-47E4-8040-98146A431857}"/>
              </a:ext>
            </a:extLst>
          </p:cNvPr>
          <p:cNvSpPr txBox="1"/>
          <p:nvPr/>
        </p:nvSpPr>
        <p:spPr>
          <a:xfrm>
            <a:off x="3405840" y="623455"/>
            <a:ext cx="5380319" cy="646331"/>
          </a:xfrm>
          <a:prstGeom prst="rect">
            <a:avLst/>
          </a:prstGeom>
          <a:noFill/>
        </p:spPr>
        <p:txBody>
          <a:bodyPr wrap="none" rtlCol="0">
            <a:spAutoFit/>
          </a:bodyPr>
          <a:lstStyle/>
          <a:p>
            <a:pPr algn="ctr"/>
            <a:r>
              <a:rPr lang="en-US" sz="3600" dirty="0"/>
              <a:t>Command &amp; Control Centre</a:t>
            </a:r>
            <a:endParaRPr lang="en-IN" sz="3600" dirty="0"/>
          </a:p>
        </p:txBody>
      </p:sp>
    </p:spTree>
    <p:extLst>
      <p:ext uri="{BB962C8B-B14F-4D97-AF65-F5344CB8AC3E}">
        <p14:creationId xmlns:p14="http://schemas.microsoft.com/office/powerpoint/2010/main" val="2450174811"/>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FD0CD1E-BB37-467A-8C5B-440F1D271EA0}"/>
              </a:ext>
            </a:extLst>
          </p:cNvPr>
          <p:cNvSpPr txBox="1"/>
          <p:nvPr/>
        </p:nvSpPr>
        <p:spPr>
          <a:xfrm>
            <a:off x="3405840" y="623455"/>
            <a:ext cx="5380319" cy="646331"/>
          </a:xfrm>
          <a:prstGeom prst="rect">
            <a:avLst/>
          </a:prstGeom>
          <a:noFill/>
        </p:spPr>
        <p:txBody>
          <a:bodyPr wrap="none" rtlCol="0">
            <a:spAutoFit/>
          </a:bodyPr>
          <a:lstStyle/>
          <a:p>
            <a:pPr algn="ctr"/>
            <a:r>
              <a:rPr lang="en-US" sz="3600" dirty="0"/>
              <a:t>Command &amp; Control Centre</a:t>
            </a:r>
            <a:endParaRPr lang="en-IN" sz="3600" dirty="0"/>
          </a:p>
        </p:txBody>
      </p:sp>
      <p:sp>
        <p:nvSpPr>
          <p:cNvPr id="2" name="TextBox 1">
            <a:extLst>
              <a:ext uri="{FF2B5EF4-FFF2-40B4-BE49-F238E27FC236}">
                <a16:creationId xmlns:a16="http://schemas.microsoft.com/office/drawing/2014/main" id="{B451AF99-BC77-4A80-8E14-5F9A72E87815}"/>
              </a:ext>
            </a:extLst>
          </p:cNvPr>
          <p:cNvSpPr txBox="1"/>
          <p:nvPr/>
        </p:nvSpPr>
        <p:spPr>
          <a:xfrm>
            <a:off x="1155469" y="1895299"/>
            <a:ext cx="6791497" cy="923330"/>
          </a:xfrm>
          <a:prstGeom prst="rect">
            <a:avLst/>
          </a:prstGeom>
          <a:noFill/>
        </p:spPr>
        <p:txBody>
          <a:bodyPr wrap="square" rtlCol="0">
            <a:spAutoFit/>
          </a:bodyPr>
          <a:lstStyle/>
          <a:p>
            <a:r>
              <a:rPr lang="en-US" b="1" dirty="0"/>
              <a:t>Command and Control Centre </a:t>
            </a:r>
            <a:r>
              <a:rPr lang="en-US" dirty="0"/>
              <a:t>(CCC) aims to have a nation-wide view of the ICT infrastructure to effectively monitor the performances of all critical Government Services.</a:t>
            </a:r>
            <a:endParaRPr lang="en-IN" dirty="0"/>
          </a:p>
        </p:txBody>
      </p:sp>
      <p:pic>
        <p:nvPicPr>
          <p:cNvPr id="11" name="Picture 2" descr="https://www.nic.in/wp-content/uploads/2021/07/commandcenter.png">
            <a:extLst>
              <a:ext uri="{FF2B5EF4-FFF2-40B4-BE49-F238E27FC236}">
                <a16:creationId xmlns:a16="http://schemas.microsoft.com/office/drawing/2014/main" id="{FC75AC20-6892-4710-A4F2-9F8A2A9DF6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16914" y="1959068"/>
            <a:ext cx="2936487" cy="1217568"/>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4D7EB96-1A53-423A-938D-A680F0BE8300}"/>
              </a:ext>
            </a:extLst>
          </p:cNvPr>
          <p:cNvSpPr txBox="1"/>
          <p:nvPr/>
        </p:nvSpPr>
        <p:spPr>
          <a:xfrm>
            <a:off x="1155469" y="2870629"/>
            <a:ext cx="6791497" cy="646331"/>
          </a:xfrm>
          <a:prstGeom prst="rect">
            <a:avLst/>
          </a:prstGeom>
          <a:noFill/>
        </p:spPr>
        <p:txBody>
          <a:bodyPr wrap="square" rtlCol="0">
            <a:spAutoFit/>
          </a:bodyPr>
          <a:lstStyle/>
          <a:p>
            <a:r>
              <a:rPr lang="en-US" dirty="0"/>
              <a:t>NIC has been offering services to the Government through its 4 National Data </a:t>
            </a:r>
            <a:r>
              <a:rPr lang="en-US" dirty="0" err="1"/>
              <a:t>Centres</a:t>
            </a:r>
            <a:r>
              <a:rPr lang="en-US" dirty="0"/>
              <a:t> and 30+ Mini Data </a:t>
            </a:r>
            <a:r>
              <a:rPr lang="en-US" dirty="0" err="1"/>
              <a:t>Centres</a:t>
            </a:r>
            <a:r>
              <a:rPr lang="en-US" dirty="0"/>
              <a:t> across the country. </a:t>
            </a:r>
            <a:endParaRPr lang="en-IN" dirty="0"/>
          </a:p>
        </p:txBody>
      </p:sp>
      <p:sp>
        <p:nvSpPr>
          <p:cNvPr id="13" name="TextBox 12">
            <a:extLst>
              <a:ext uri="{FF2B5EF4-FFF2-40B4-BE49-F238E27FC236}">
                <a16:creationId xmlns:a16="http://schemas.microsoft.com/office/drawing/2014/main" id="{9821231D-49AC-4701-B64F-05E6CA2D1EBA}"/>
              </a:ext>
            </a:extLst>
          </p:cNvPr>
          <p:cNvSpPr txBox="1"/>
          <p:nvPr/>
        </p:nvSpPr>
        <p:spPr>
          <a:xfrm>
            <a:off x="1155469" y="3439207"/>
            <a:ext cx="9881062" cy="923330"/>
          </a:xfrm>
          <a:prstGeom prst="rect">
            <a:avLst/>
          </a:prstGeom>
          <a:noFill/>
        </p:spPr>
        <p:txBody>
          <a:bodyPr wrap="square" rtlCol="0">
            <a:spAutoFit/>
          </a:bodyPr>
          <a:lstStyle/>
          <a:p>
            <a:r>
              <a:rPr lang="en-US" dirty="0"/>
              <a:t>The Command and Control Centre (CCC) was set up keeping in view the requirement of a centralized facility to seamlessly monitor the availability of all these </a:t>
            </a:r>
            <a:r>
              <a:rPr lang="en-US" dirty="0" err="1"/>
              <a:t>Centres</a:t>
            </a:r>
            <a:r>
              <a:rPr lang="en-US" dirty="0"/>
              <a:t> and Cloud Services. Over 10,000 e-Governance applications are being hosted by these </a:t>
            </a:r>
            <a:r>
              <a:rPr lang="en-US" dirty="0" err="1"/>
              <a:t>Centres</a:t>
            </a:r>
            <a:r>
              <a:rPr lang="en-US" dirty="0"/>
              <a:t>.</a:t>
            </a:r>
            <a:endParaRPr lang="en-IN" dirty="0"/>
          </a:p>
        </p:txBody>
      </p:sp>
      <p:sp>
        <p:nvSpPr>
          <p:cNvPr id="14" name="TextBox 13">
            <a:extLst>
              <a:ext uri="{FF2B5EF4-FFF2-40B4-BE49-F238E27FC236}">
                <a16:creationId xmlns:a16="http://schemas.microsoft.com/office/drawing/2014/main" id="{6ABF4347-104A-412A-B4BD-2FAF9A716DA8}"/>
              </a:ext>
            </a:extLst>
          </p:cNvPr>
          <p:cNvSpPr txBox="1"/>
          <p:nvPr/>
        </p:nvSpPr>
        <p:spPr>
          <a:xfrm>
            <a:off x="1155468" y="4399576"/>
            <a:ext cx="9881062" cy="1200329"/>
          </a:xfrm>
          <a:prstGeom prst="rect">
            <a:avLst/>
          </a:prstGeom>
          <a:noFill/>
        </p:spPr>
        <p:txBody>
          <a:bodyPr wrap="square" rtlCol="0">
            <a:spAutoFit/>
          </a:bodyPr>
          <a:lstStyle/>
          <a:p>
            <a:r>
              <a:rPr lang="en-US" dirty="0"/>
              <a:t>CCC is providing users with a customized dashboard of Network Management System (NMS) that enables it to monitor their respective applications. It also provides Application Performance Management (APM) through CCC to improve the availability, performance and functioning of critical applications.</a:t>
            </a:r>
            <a:endParaRPr lang="en-IN" dirty="0"/>
          </a:p>
        </p:txBody>
      </p:sp>
    </p:spTree>
    <p:extLst>
      <p:ext uri="{BB962C8B-B14F-4D97-AF65-F5344CB8AC3E}">
        <p14:creationId xmlns:p14="http://schemas.microsoft.com/office/powerpoint/2010/main" val="244403601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www.nic.in/wp-content/uploads/2017/10/web-cast-02-300x227.png">
            <a:extLst>
              <a:ext uri="{FF2B5EF4-FFF2-40B4-BE49-F238E27FC236}">
                <a16:creationId xmlns:a16="http://schemas.microsoft.com/office/drawing/2014/main" id="{B94E5102-87F9-4E24-8E10-E24AF91DD0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7540" y="1907339"/>
            <a:ext cx="4310495" cy="326160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DA8073C-61F9-4AED-9D7D-CD5C6752563C}"/>
              </a:ext>
            </a:extLst>
          </p:cNvPr>
          <p:cNvSpPr txBox="1"/>
          <p:nvPr/>
        </p:nvSpPr>
        <p:spPr>
          <a:xfrm>
            <a:off x="5199922" y="623455"/>
            <a:ext cx="1792158" cy="646331"/>
          </a:xfrm>
          <a:prstGeom prst="rect">
            <a:avLst/>
          </a:prstGeom>
          <a:noFill/>
        </p:spPr>
        <p:txBody>
          <a:bodyPr wrap="none" rtlCol="0">
            <a:spAutoFit/>
          </a:bodyPr>
          <a:lstStyle/>
          <a:p>
            <a:pPr algn="ctr"/>
            <a:r>
              <a:rPr lang="en-US" sz="3600" dirty="0"/>
              <a:t>Webcast</a:t>
            </a:r>
            <a:endParaRPr lang="en-IN" sz="3600" dirty="0"/>
          </a:p>
        </p:txBody>
      </p:sp>
    </p:spTree>
    <p:extLst>
      <p:ext uri="{BB962C8B-B14F-4D97-AF65-F5344CB8AC3E}">
        <p14:creationId xmlns:p14="http://schemas.microsoft.com/office/powerpoint/2010/main" val="2257694294"/>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819</TotalTime>
  <Words>1079</Words>
  <Application>Microsoft Office PowerPoint</Application>
  <PresentationFormat>Widescreen</PresentationFormat>
  <Paragraphs>39</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OnClick Section Zoom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 Morph to Zoom Into Specific Parts of Your Slide</dc:title>
  <dc:creator>Peyush</dc:creator>
  <cp:lastModifiedBy>Peyush</cp:lastModifiedBy>
  <cp:revision>58</cp:revision>
  <dcterms:created xsi:type="dcterms:W3CDTF">2021-08-10T11:51:32Z</dcterms:created>
  <dcterms:modified xsi:type="dcterms:W3CDTF">2021-08-19T09:46:21Z</dcterms:modified>
</cp:coreProperties>
</file>